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54" r:id="rId2"/>
    <p:sldId id="383" r:id="rId3"/>
    <p:sldId id="384" r:id="rId4"/>
    <p:sldId id="369" r:id="rId5"/>
    <p:sldId id="367" r:id="rId6"/>
    <p:sldId id="368" r:id="rId7"/>
    <p:sldId id="387" r:id="rId8"/>
    <p:sldId id="372" r:id="rId9"/>
    <p:sldId id="373" r:id="rId10"/>
    <p:sldId id="374" r:id="rId11"/>
    <p:sldId id="375" r:id="rId12"/>
    <p:sldId id="376" r:id="rId13"/>
    <p:sldId id="377" r:id="rId14"/>
    <p:sldId id="378" r:id="rId15"/>
    <p:sldId id="379" r:id="rId16"/>
    <p:sldId id="385" r:id="rId17"/>
    <p:sldId id="380" r:id="rId18"/>
    <p:sldId id="381" r:id="rId19"/>
    <p:sldId id="386" r:id="rId20"/>
    <p:sldId id="347" r:id="rId21"/>
    <p:sldId id="322" r:id="rId22"/>
    <p:sldId id="323" r:id="rId23"/>
    <p:sldId id="325" r:id="rId24"/>
    <p:sldId id="334" r:id="rId25"/>
    <p:sldId id="335" r:id="rId26"/>
    <p:sldId id="326" r:id="rId27"/>
    <p:sldId id="327" r:id="rId28"/>
    <p:sldId id="328" r:id="rId29"/>
    <p:sldId id="329" r:id="rId30"/>
    <p:sldId id="330" r:id="rId31"/>
    <p:sldId id="331" r:id="rId32"/>
    <p:sldId id="317" r:id="rId33"/>
    <p:sldId id="382" r:id="rId34"/>
    <p:sldId id="338" r:id="rId35"/>
    <p:sldId id="339" r:id="rId36"/>
    <p:sldId id="340" r:id="rId37"/>
    <p:sldId id="341" r:id="rId38"/>
    <p:sldId id="343" r:id="rId39"/>
    <p:sldId id="344" r:id="rId40"/>
    <p:sldId id="345" r:id="rId41"/>
    <p:sldId id="349" r:id="rId42"/>
    <p:sldId id="388" r:id="rId43"/>
  </p:sldIdLst>
  <p:sldSz cx="12192000" cy="6858000"/>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สไตล์สีปานกลาง 2 - เน้น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71" autoAdjust="0"/>
    <p:restoredTop sz="94660"/>
  </p:normalViewPr>
  <p:slideViewPr>
    <p:cSldViewPr snapToGrid="0">
      <p:cViewPr>
        <p:scale>
          <a:sx n="60" d="100"/>
          <a:sy n="60" d="100"/>
        </p:scale>
        <p:origin x="1596" y="768"/>
      </p:cViewPr>
      <p:guideLst/>
    </p:cSldViewPr>
  </p:slideViewPr>
  <p:notesTextViewPr>
    <p:cViewPr>
      <p:scale>
        <a:sx n="1" d="1"/>
        <a:sy n="1" d="1"/>
      </p:scale>
      <p:origin x="0" y="0"/>
    </p:cViewPr>
  </p:notesTextViewPr>
  <p:sorterViewPr>
    <p:cViewPr varScale="1">
      <p:scale>
        <a:sx n="1" d="1"/>
        <a:sy n="1" d="1"/>
      </p:scale>
      <p:origin x="0" y="-111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00915-D6FD-4236-A144-E165BC33F818}" type="datetimeFigureOut">
              <a:rPr lang="th-TH" smtClean="0"/>
              <a:t>17/03/63</a:t>
            </a:fld>
            <a:endParaRPr lang="th-TH"/>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49F5C-4AD3-4C9C-8C32-FF33974778DF}" type="slidenum">
              <a:rPr lang="th-TH" smtClean="0"/>
              <a:t>‹#›</a:t>
            </a:fld>
            <a:endParaRPr lang="th-TH"/>
          </a:p>
        </p:txBody>
      </p:sp>
    </p:spTree>
    <p:extLst>
      <p:ext uri="{BB962C8B-B14F-4D97-AF65-F5344CB8AC3E}">
        <p14:creationId xmlns:p14="http://schemas.microsoft.com/office/powerpoint/2010/main" val="2540588842"/>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1524000" y="1122363"/>
            <a:ext cx="9144000" cy="2387600"/>
          </a:xfrm>
        </p:spPr>
        <p:txBody>
          <a:bodyPr anchor="b"/>
          <a:lstStyle>
            <a:lvl1pPr algn="ctr">
              <a:defRPr sz="6000"/>
            </a:lvl1pPr>
          </a:lstStyle>
          <a:p>
            <a:r>
              <a:rPr lang="th-TH" smtClean="0"/>
              <a:t>คลิกเพื่อแก้ไขสไตล์ชื่อเรื่องต้นแบบ</a:t>
            </a:r>
            <a:endParaRPr lang="th-TH"/>
          </a:p>
        </p:txBody>
      </p:sp>
      <p:sp>
        <p:nvSpPr>
          <p:cNvPr id="3" name="ชื่อเรื่องรอง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smtClean="0"/>
              <a:t>คลิกเพื่อแก้ไขสไตล์ชื่อเรื่องรองต้นแบบ</a:t>
            </a:r>
            <a:endParaRPr lang="th-TH"/>
          </a:p>
        </p:txBody>
      </p:sp>
      <p:sp>
        <p:nvSpPr>
          <p:cNvPr id="4" name="ตัวแทนวันที่ 3"/>
          <p:cNvSpPr>
            <a:spLocks noGrp="1"/>
          </p:cNvSpPr>
          <p:nvPr>
            <p:ph type="dt" sz="half" idx="10"/>
          </p:nvPr>
        </p:nvSpPr>
        <p:spPr/>
        <p:txBody>
          <a:bodyPr/>
          <a:lstStyle/>
          <a:p>
            <a:fld id="{5A69EC89-C186-46B2-BC3E-AE32DD9FDCFD}" type="datetimeFigureOut">
              <a:rPr lang="th-TH" smtClean="0"/>
              <a:t>17/03/63</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สไลด์ 5"/>
          <p:cNvSpPr>
            <a:spLocks noGrp="1"/>
          </p:cNvSpPr>
          <p:nvPr>
            <p:ph type="sldNum" sz="quarter" idx="12"/>
          </p:nvPr>
        </p:nvSpPr>
        <p:spPr/>
        <p:txBody>
          <a:bodyPr/>
          <a:lstStyle/>
          <a:p>
            <a:fld id="{48EDA266-66EC-4A8F-8CCF-26A51040E889}" type="slidenum">
              <a:rPr lang="th-TH" smtClean="0"/>
              <a:t>‹#›</a:t>
            </a:fld>
            <a:endParaRPr lang="th-TH"/>
          </a:p>
        </p:txBody>
      </p:sp>
    </p:spTree>
    <p:extLst>
      <p:ext uri="{BB962C8B-B14F-4D97-AF65-F5344CB8AC3E}">
        <p14:creationId xmlns:p14="http://schemas.microsoft.com/office/powerpoint/2010/main" val="1774496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คลิกเพื่อแก้ไขสไตล์ชื่อเรื่องต้นแบบ</a:t>
            </a:r>
            <a:endParaRPr lang="th-TH"/>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5A69EC89-C186-46B2-BC3E-AE32DD9FDCFD}" type="datetimeFigureOut">
              <a:rPr lang="th-TH" smtClean="0"/>
              <a:t>17/03/63</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สไลด์ 5"/>
          <p:cNvSpPr>
            <a:spLocks noGrp="1"/>
          </p:cNvSpPr>
          <p:nvPr>
            <p:ph type="sldNum" sz="quarter" idx="12"/>
          </p:nvPr>
        </p:nvSpPr>
        <p:spPr/>
        <p:txBody>
          <a:bodyPr/>
          <a:lstStyle/>
          <a:p>
            <a:fld id="{48EDA266-66EC-4A8F-8CCF-26A51040E889}" type="slidenum">
              <a:rPr lang="th-TH" smtClean="0"/>
              <a:t>‹#›</a:t>
            </a:fld>
            <a:endParaRPr lang="th-TH"/>
          </a:p>
        </p:txBody>
      </p:sp>
    </p:spTree>
    <p:extLst>
      <p:ext uri="{BB962C8B-B14F-4D97-AF65-F5344CB8AC3E}">
        <p14:creationId xmlns:p14="http://schemas.microsoft.com/office/powerpoint/2010/main" val="343221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8724900" y="365125"/>
            <a:ext cx="2628900" cy="5811838"/>
          </a:xfrm>
        </p:spPr>
        <p:txBody>
          <a:bodyPr vert="eaVert"/>
          <a:lstStyle/>
          <a:p>
            <a:r>
              <a:rPr lang="th-TH" smtClean="0"/>
              <a:t>คลิกเพื่อแก้ไขสไตล์ชื่อเรื่องต้นแบบ</a:t>
            </a:r>
            <a:endParaRPr lang="th-TH"/>
          </a:p>
        </p:txBody>
      </p:sp>
      <p:sp>
        <p:nvSpPr>
          <p:cNvPr id="3" name="ตัวแทนข้อความแนวตั้ง 2"/>
          <p:cNvSpPr>
            <a:spLocks noGrp="1"/>
          </p:cNvSpPr>
          <p:nvPr>
            <p:ph type="body" orient="vert" idx="1"/>
          </p:nvPr>
        </p:nvSpPr>
        <p:spPr>
          <a:xfrm>
            <a:off x="838200" y="365125"/>
            <a:ext cx="7734300" cy="5811838"/>
          </a:xfrm>
        </p:spPr>
        <p:txBody>
          <a:bodyPr vert="eaVert"/>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5A69EC89-C186-46B2-BC3E-AE32DD9FDCFD}" type="datetimeFigureOut">
              <a:rPr lang="th-TH" smtClean="0"/>
              <a:t>17/03/63</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สไลด์ 5"/>
          <p:cNvSpPr>
            <a:spLocks noGrp="1"/>
          </p:cNvSpPr>
          <p:nvPr>
            <p:ph type="sldNum" sz="quarter" idx="12"/>
          </p:nvPr>
        </p:nvSpPr>
        <p:spPr/>
        <p:txBody>
          <a:bodyPr/>
          <a:lstStyle/>
          <a:p>
            <a:fld id="{48EDA266-66EC-4A8F-8CCF-26A51040E889}" type="slidenum">
              <a:rPr lang="th-TH" smtClean="0"/>
              <a:t>‹#›</a:t>
            </a:fld>
            <a:endParaRPr lang="th-TH"/>
          </a:p>
        </p:txBody>
      </p:sp>
    </p:spTree>
    <p:extLst>
      <p:ext uri="{BB962C8B-B14F-4D97-AF65-F5344CB8AC3E}">
        <p14:creationId xmlns:p14="http://schemas.microsoft.com/office/powerpoint/2010/main" val="16562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lIns="64291" tIns="32146" rIns="64291" bIns="32146"/>
          <a:lstStyle/>
          <a:p>
            <a:pPr lvl="0"/>
            <a:r>
              <a:rPr/>
              <a:t>Title Text</a:t>
            </a:r>
          </a:p>
        </p:txBody>
      </p:sp>
      <p:sp>
        <p:nvSpPr>
          <p:cNvPr id="40" name="Shape 40"/>
          <p:cNvSpPr>
            <a:spLocks noGrp="1"/>
          </p:cNvSpPr>
          <p:nvPr>
            <p:ph type="body" idx="1"/>
          </p:nvPr>
        </p:nvSpPr>
        <p:spPr>
          <a:prstGeom prst="rect">
            <a:avLst/>
          </a:prstGeom>
        </p:spPr>
        <p:txBody>
          <a:bodyPr/>
          <a:lstStyle>
            <a:lvl2pPr>
              <a:buChar char="–"/>
            </a:lvl2pPr>
            <a:lvl4pPr>
              <a:buChar char="–"/>
            </a:lvl4pPr>
            <a:lvl5pPr>
              <a:buChar char="»"/>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1"/>
          <p:cNvSpPr>
            <a:spLocks noGrp="1"/>
          </p:cNvSpPr>
          <p:nvPr>
            <p:ph type="sldNum" sz="quarter" idx="10"/>
          </p:nvPr>
        </p:nvSpPr>
        <p:spPr/>
        <p:txBody>
          <a:bodyPr lIns="64291" tIns="32146" rIns="64291" bIns="32146"/>
          <a:lstStyle>
            <a:lvl1pPr>
              <a:defRPr/>
            </a:lvl1pPr>
          </a:lstStyle>
          <a:p>
            <a:pPr>
              <a:defRPr/>
            </a:pPr>
            <a:fld id="{0F6F41D3-C801-436E-B6D2-4385B83136AD}" type="slidenum">
              <a:rPr/>
              <a:pPr>
                <a:defRPr/>
              </a:pPr>
              <a:t>‹#›</a:t>
            </a:fld>
            <a:endParaRPr/>
          </a:p>
        </p:txBody>
      </p:sp>
    </p:spTree>
    <p:extLst>
      <p:ext uri="{BB962C8B-B14F-4D97-AF65-F5344CB8AC3E}">
        <p14:creationId xmlns:p14="http://schemas.microsoft.com/office/powerpoint/2010/main" val="6059946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คลิกเพื่อแก้ไขสไตล์ชื่อเรื่องต้นแบบ</a:t>
            </a:r>
            <a:endParaRPr lang="th-TH"/>
          </a:p>
        </p:txBody>
      </p:sp>
      <p:sp>
        <p:nvSpPr>
          <p:cNvPr id="3" name="ตัวแทนเนื้อหา 2"/>
          <p:cNvSpPr>
            <a:spLocks noGrp="1"/>
          </p:cNvSpPr>
          <p:nvPr>
            <p:ph idx="1"/>
          </p:nvPr>
        </p:nvSpPr>
        <p:spPr/>
        <p:txBody>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5A69EC89-C186-46B2-BC3E-AE32DD9FDCFD}" type="datetimeFigureOut">
              <a:rPr lang="th-TH" smtClean="0"/>
              <a:t>17/03/63</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สไลด์ 5"/>
          <p:cNvSpPr>
            <a:spLocks noGrp="1"/>
          </p:cNvSpPr>
          <p:nvPr>
            <p:ph type="sldNum" sz="quarter" idx="12"/>
          </p:nvPr>
        </p:nvSpPr>
        <p:spPr/>
        <p:txBody>
          <a:bodyPr/>
          <a:lstStyle/>
          <a:p>
            <a:fld id="{48EDA266-66EC-4A8F-8CCF-26A51040E889}" type="slidenum">
              <a:rPr lang="th-TH" smtClean="0"/>
              <a:t>‹#›</a:t>
            </a:fld>
            <a:endParaRPr lang="th-TH"/>
          </a:p>
        </p:txBody>
      </p:sp>
    </p:spTree>
    <p:extLst>
      <p:ext uri="{BB962C8B-B14F-4D97-AF65-F5344CB8AC3E}">
        <p14:creationId xmlns:p14="http://schemas.microsoft.com/office/powerpoint/2010/main" val="66074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831850" y="1709738"/>
            <a:ext cx="10515600" cy="2852737"/>
          </a:xfrm>
        </p:spPr>
        <p:txBody>
          <a:bodyPr anchor="b"/>
          <a:lstStyle>
            <a:lvl1pPr>
              <a:defRPr sz="6000"/>
            </a:lvl1pPr>
          </a:lstStyle>
          <a:p>
            <a:r>
              <a:rPr lang="th-TH" smtClean="0"/>
              <a:t>คลิกเพื่อแก้ไขสไตล์ชื่อเรื่องต้นแบบ</a:t>
            </a:r>
            <a:endParaRPr lang="th-TH"/>
          </a:p>
        </p:txBody>
      </p:sp>
      <p:sp>
        <p:nvSpPr>
          <p:cNvPr id="3" name="ตัวแทนข้อความ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h-TH" smtClean="0"/>
              <a:t>คลิกเพื่อแก้ไขสไตล์ของข้อความต้นแบบ</a:t>
            </a:r>
          </a:p>
        </p:txBody>
      </p:sp>
      <p:sp>
        <p:nvSpPr>
          <p:cNvPr id="4" name="ตัวแทนวันที่ 3"/>
          <p:cNvSpPr>
            <a:spLocks noGrp="1"/>
          </p:cNvSpPr>
          <p:nvPr>
            <p:ph type="dt" sz="half" idx="10"/>
          </p:nvPr>
        </p:nvSpPr>
        <p:spPr/>
        <p:txBody>
          <a:bodyPr/>
          <a:lstStyle/>
          <a:p>
            <a:fld id="{5A69EC89-C186-46B2-BC3E-AE32DD9FDCFD}" type="datetimeFigureOut">
              <a:rPr lang="th-TH" smtClean="0"/>
              <a:t>17/03/63</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สไลด์ 5"/>
          <p:cNvSpPr>
            <a:spLocks noGrp="1"/>
          </p:cNvSpPr>
          <p:nvPr>
            <p:ph type="sldNum" sz="quarter" idx="12"/>
          </p:nvPr>
        </p:nvSpPr>
        <p:spPr/>
        <p:txBody>
          <a:bodyPr/>
          <a:lstStyle/>
          <a:p>
            <a:fld id="{48EDA266-66EC-4A8F-8CCF-26A51040E889}" type="slidenum">
              <a:rPr lang="th-TH" smtClean="0"/>
              <a:t>‹#›</a:t>
            </a:fld>
            <a:endParaRPr lang="th-TH"/>
          </a:p>
        </p:txBody>
      </p:sp>
    </p:spTree>
    <p:extLst>
      <p:ext uri="{BB962C8B-B14F-4D97-AF65-F5344CB8AC3E}">
        <p14:creationId xmlns:p14="http://schemas.microsoft.com/office/powerpoint/2010/main" val="1884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คลิกเพื่อแก้ไขสไตล์ชื่อเรื่องต้นแบบ</a:t>
            </a:r>
            <a:endParaRPr lang="th-TH"/>
          </a:p>
        </p:txBody>
      </p:sp>
      <p:sp>
        <p:nvSpPr>
          <p:cNvPr id="3" name="ตัวแทนเนื้อหา 2"/>
          <p:cNvSpPr>
            <a:spLocks noGrp="1"/>
          </p:cNvSpPr>
          <p:nvPr>
            <p:ph sz="half" idx="1"/>
          </p:nvPr>
        </p:nvSpPr>
        <p:spPr>
          <a:xfrm>
            <a:off x="838200" y="1825625"/>
            <a:ext cx="5181600" cy="4351338"/>
          </a:xfrm>
        </p:spPr>
        <p:txBody>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เนื้อหา 3"/>
          <p:cNvSpPr>
            <a:spLocks noGrp="1"/>
          </p:cNvSpPr>
          <p:nvPr>
            <p:ph sz="half" idx="2"/>
          </p:nvPr>
        </p:nvSpPr>
        <p:spPr>
          <a:xfrm>
            <a:off x="6172200" y="1825625"/>
            <a:ext cx="5181600" cy="4351338"/>
          </a:xfrm>
        </p:spPr>
        <p:txBody>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วันที่ 4"/>
          <p:cNvSpPr>
            <a:spLocks noGrp="1"/>
          </p:cNvSpPr>
          <p:nvPr>
            <p:ph type="dt" sz="half" idx="10"/>
          </p:nvPr>
        </p:nvSpPr>
        <p:spPr/>
        <p:txBody>
          <a:bodyPr/>
          <a:lstStyle/>
          <a:p>
            <a:fld id="{5A69EC89-C186-46B2-BC3E-AE32DD9FDCFD}" type="datetimeFigureOut">
              <a:rPr lang="th-TH" smtClean="0"/>
              <a:t>17/03/63</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สไลด์ 6"/>
          <p:cNvSpPr>
            <a:spLocks noGrp="1"/>
          </p:cNvSpPr>
          <p:nvPr>
            <p:ph type="sldNum" sz="quarter" idx="12"/>
          </p:nvPr>
        </p:nvSpPr>
        <p:spPr/>
        <p:txBody>
          <a:bodyPr/>
          <a:lstStyle/>
          <a:p>
            <a:fld id="{48EDA266-66EC-4A8F-8CCF-26A51040E889}" type="slidenum">
              <a:rPr lang="th-TH" smtClean="0"/>
              <a:t>‹#›</a:t>
            </a:fld>
            <a:endParaRPr lang="th-TH"/>
          </a:p>
        </p:txBody>
      </p:sp>
    </p:spTree>
    <p:extLst>
      <p:ext uri="{BB962C8B-B14F-4D97-AF65-F5344CB8AC3E}">
        <p14:creationId xmlns:p14="http://schemas.microsoft.com/office/powerpoint/2010/main" val="65444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839788" y="365125"/>
            <a:ext cx="10515600" cy="1325563"/>
          </a:xfrm>
        </p:spPr>
        <p:txBody>
          <a:bodyPr/>
          <a:lstStyle/>
          <a:p>
            <a:r>
              <a:rPr lang="th-TH" smtClean="0"/>
              <a:t>คลิกเพื่อแก้ไขสไตล์ชื่อเรื่องต้นแบบ</a:t>
            </a:r>
            <a:endParaRPr lang="th-TH"/>
          </a:p>
        </p:txBody>
      </p:sp>
      <p:sp>
        <p:nvSpPr>
          <p:cNvPr id="3" name="ตัวแทนข้อความ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คลิกเพื่อแก้ไขสไตล์ของข้อความต้นแบบ</a:t>
            </a:r>
          </a:p>
        </p:txBody>
      </p:sp>
      <p:sp>
        <p:nvSpPr>
          <p:cNvPr id="4" name="ตัวแทนเนื้อหา 3"/>
          <p:cNvSpPr>
            <a:spLocks noGrp="1"/>
          </p:cNvSpPr>
          <p:nvPr>
            <p:ph sz="half" idx="2"/>
          </p:nvPr>
        </p:nvSpPr>
        <p:spPr>
          <a:xfrm>
            <a:off x="839788" y="2505075"/>
            <a:ext cx="5157787" cy="3684588"/>
          </a:xfrm>
        </p:spPr>
        <p:txBody>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ข้อความ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คลิกเพื่อแก้ไขสไตล์ของข้อความต้นแบบ</a:t>
            </a:r>
          </a:p>
        </p:txBody>
      </p:sp>
      <p:sp>
        <p:nvSpPr>
          <p:cNvPr id="6" name="ตัวแทนเนื้อหา 5"/>
          <p:cNvSpPr>
            <a:spLocks noGrp="1"/>
          </p:cNvSpPr>
          <p:nvPr>
            <p:ph sz="quarter" idx="4"/>
          </p:nvPr>
        </p:nvSpPr>
        <p:spPr>
          <a:xfrm>
            <a:off x="6172200" y="2505075"/>
            <a:ext cx="5183188" cy="3684588"/>
          </a:xfrm>
        </p:spPr>
        <p:txBody>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7" name="ตัวแทนวันที่ 6"/>
          <p:cNvSpPr>
            <a:spLocks noGrp="1"/>
          </p:cNvSpPr>
          <p:nvPr>
            <p:ph type="dt" sz="half" idx="10"/>
          </p:nvPr>
        </p:nvSpPr>
        <p:spPr/>
        <p:txBody>
          <a:bodyPr/>
          <a:lstStyle/>
          <a:p>
            <a:fld id="{5A69EC89-C186-46B2-BC3E-AE32DD9FDCFD}" type="datetimeFigureOut">
              <a:rPr lang="th-TH" smtClean="0"/>
              <a:t>17/03/63</a:t>
            </a:fld>
            <a:endParaRPr lang="th-TH"/>
          </a:p>
        </p:txBody>
      </p:sp>
      <p:sp>
        <p:nvSpPr>
          <p:cNvPr id="8" name="ตัวแทนท้ายกระดาษ 7"/>
          <p:cNvSpPr>
            <a:spLocks noGrp="1"/>
          </p:cNvSpPr>
          <p:nvPr>
            <p:ph type="ftr" sz="quarter" idx="11"/>
          </p:nvPr>
        </p:nvSpPr>
        <p:spPr/>
        <p:txBody>
          <a:bodyPr/>
          <a:lstStyle/>
          <a:p>
            <a:endParaRPr lang="th-TH"/>
          </a:p>
        </p:txBody>
      </p:sp>
      <p:sp>
        <p:nvSpPr>
          <p:cNvPr id="9" name="ตัวแทนหมายเลขสไลด์ 8"/>
          <p:cNvSpPr>
            <a:spLocks noGrp="1"/>
          </p:cNvSpPr>
          <p:nvPr>
            <p:ph type="sldNum" sz="quarter" idx="12"/>
          </p:nvPr>
        </p:nvSpPr>
        <p:spPr/>
        <p:txBody>
          <a:bodyPr/>
          <a:lstStyle/>
          <a:p>
            <a:fld id="{48EDA266-66EC-4A8F-8CCF-26A51040E889}" type="slidenum">
              <a:rPr lang="th-TH" smtClean="0"/>
              <a:t>‹#›</a:t>
            </a:fld>
            <a:endParaRPr lang="th-TH"/>
          </a:p>
        </p:txBody>
      </p:sp>
    </p:spTree>
    <p:extLst>
      <p:ext uri="{BB962C8B-B14F-4D97-AF65-F5344CB8AC3E}">
        <p14:creationId xmlns:p14="http://schemas.microsoft.com/office/powerpoint/2010/main" val="2811686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คลิกเพื่อแก้ไขสไตล์ชื่อเรื่องต้นแบบ</a:t>
            </a:r>
            <a:endParaRPr lang="th-TH"/>
          </a:p>
        </p:txBody>
      </p:sp>
      <p:sp>
        <p:nvSpPr>
          <p:cNvPr id="3" name="ตัวแทนวันที่ 2"/>
          <p:cNvSpPr>
            <a:spLocks noGrp="1"/>
          </p:cNvSpPr>
          <p:nvPr>
            <p:ph type="dt" sz="half" idx="10"/>
          </p:nvPr>
        </p:nvSpPr>
        <p:spPr/>
        <p:txBody>
          <a:bodyPr/>
          <a:lstStyle/>
          <a:p>
            <a:fld id="{5A69EC89-C186-46B2-BC3E-AE32DD9FDCFD}" type="datetimeFigureOut">
              <a:rPr lang="th-TH" smtClean="0"/>
              <a:t>17/03/63</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สไลด์ 4"/>
          <p:cNvSpPr>
            <a:spLocks noGrp="1"/>
          </p:cNvSpPr>
          <p:nvPr>
            <p:ph type="sldNum" sz="quarter" idx="12"/>
          </p:nvPr>
        </p:nvSpPr>
        <p:spPr/>
        <p:txBody>
          <a:bodyPr/>
          <a:lstStyle/>
          <a:p>
            <a:fld id="{48EDA266-66EC-4A8F-8CCF-26A51040E889}" type="slidenum">
              <a:rPr lang="th-TH" smtClean="0"/>
              <a:t>‹#›</a:t>
            </a:fld>
            <a:endParaRPr lang="th-TH"/>
          </a:p>
        </p:txBody>
      </p:sp>
    </p:spTree>
    <p:extLst>
      <p:ext uri="{BB962C8B-B14F-4D97-AF65-F5344CB8AC3E}">
        <p14:creationId xmlns:p14="http://schemas.microsoft.com/office/powerpoint/2010/main" val="289901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5A69EC89-C186-46B2-BC3E-AE32DD9FDCFD}" type="datetimeFigureOut">
              <a:rPr lang="th-TH" smtClean="0"/>
              <a:t>17/03/63</a:t>
            </a:fld>
            <a:endParaRPr lang="th-TH"/>
          </a:p>
        </p:txBody>
      </p:sp>
      <p:sp>
        <p:nvSpPr>
          <p:cNvPr id="3" name="ตัวแทนท้ายกระดาษ 2"/>
          <p:cNvSpPr>
            <a:spLocks noGrp="1"/>
          </p:cNvSpPr>
          <p:nvPr>
            <p:ph type="ftr" sz="quarter" idx="11"/>
          </p:nvPr>
        </p:nvSpPr>
        <p:spPr/>
        <p:txBody>
          <a:bodyPr/>
          <a:lstStyle/>
          <a:p>
            <a:endParaRPr lang="th-TH"/>
          </a:p>
        </p:txBody>
      </p:sp>
      <p:sp>
        <p:nvSpPr>
          <p:cNvPr id="4" name="ตัวแทนหมายเลขสไลด์ 3"/>
          <p:cNvSpPr>
            <a:spLocks noGrp="1"/>
          </p:cNvSpPr>
          <p:nvPr>
            <p:ph type="sldNum" sz="quarter" idx="12"/>
          </p:nvPr>
        </p:nvSpPr>
        <p:spPr/>
        <p:txBody>
          <a:bodyPr/>
          <a:lstStyle/>
          <a:p>
            <a:fld id="{48EDA266-66EC-4A8F-8CCF-26A51040E889}" type="slidenum">
              <a:rPr lang="th-TH" smtClean="0"/>
              <a:t>‹#›</a:t>
            </a:fld>
            <a:endParaRPr lang="th-TH"/>
          </a:p>
        </p:txBody>
      </p:sp>
    </p:spTree>
    <p:extLst>
      <p:ext uri="{BB962C8B-B14F-4D97-AF65-F5344CB8AC3E}">
        <p14:creationId xmlns:p14="http://schemas.microsoft.com/office/powerpoint/2010/main" val="263591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839788" y="457200"/>
            <a:ext cx="3932237" cy="1600200"/>
          </a:xfrm>
        </p:spPr>
        <p:txBody>
          <a:bodyPr anchor="b"/>
          <a:lstStyle>
            <a:lvl1pPr>
              <a:defRPr sz="3200"/>
            </a:lvl1pPr>
          </a:lstStyle>
          <a:p>
            <a:r>
              <a:rPr lang="th-TH" smtClean="0"/>
              <a:t>คลิกเพื่อแก้ไขสไตล์ชื่อเรื่องต้นแบบ</a:t>
            </a:r>
            <a:endParaRPr lang="th-TH"/>
          </a:p>
        </p:txBody>
      </p:sp>
      <p:sp>
        <p:nvSpPr>
          <p:cNvPr id="3" name="ตัวแทนเนื้อหา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ข้อความ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smtClean="0"/>
              <a:t>คลิกเพื่อแก้ไขสไตล์ของข้อความต้นแบบ</a:t>
            </a:r>
          </a:p>
        </p:txBody>
      </p:sp>
      <p:sp>
        <p:nvSpPr>
          <p:cNvPr id="5" name="ตัวแทนวันที่ 4"/>
          <p:cNvSpPr>
            <a:spLocks noGrp="1"/>
          </p:cNvSpPr>
          <p:nvPr>
            <p:ph type="dt" sz="half" idx="10"/>
          </p:nvPr>
        </p:nvSpPr>
        <p:spPr/>
        <p:txBody>
          <a:bodyPr/>
          <a:lstStyle/>
          <a:p>
            <a:fld id="{5A69EC89-C186-46B2-BC3E-AE32DD9FDCFD}" type="datetimeFigureOut">
              <a:rPr lang="th-TH" smtClean="0"/>
              <a:t>17/03/63</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สไลด์ 6"/>
          <p:cNvSpPr>
            <a:spLocks noGrp="1"/>
          </p:cNvSpPr>
          <p:nvPr>
            <p:ph type="sldNum" sz="quarter" idx="12"/>
          </p:nvPr>
        </p:nvSpPr>
        <p:spPr/>
        <p:txBody>
          <a:bodyPr/>
          <a:lstStyle/>
          <a:p>
            <a:fld id="{48EDA266-66EC-4A8F-8CCF-26A51040E889}" type="slidenum">
              <a:rPr lang="th-TH" smtClean="0"/>
              <a:t>‹#›</a:t>
            </a:fld>
            <a:endParaRPr lang="th-TH"/>
          </a:p>
        </p:txBody>
      </p:sp>
    </p:spTree>
    <p:extLst>
      <p:ext uri="{BB962C8B-B14F-4D97-AF65-F5344CB8AC3E}">
        <p14:creationId xmlns:p14="http://schemas.microsoft.com/office/powerpoint/2010/main" val="1423944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839788" y="457200"/>
            <a:ext cx="3932237" cy="1600200"/>
          </a:xfrm>
        </p:spPr>
        <p:txBody>
          <a:bodyPr anchor="b"/>
          <a:lstStyle>
            <a:lvl1pPr>
              <a:defRPr sz="3200"/>
            </a:lvl1pPr>
          </a:lstStyle>
          <a:p>
            <a:r>
              <a:rPr lang="th-TH" smtClean="0"/>
              <a:t>คลิกเพื่อแก้ไขสไตล์ชื่อเรื่องต้นแบบ</a:t>
            </a:r>
            <a:endParaRPr lang="th-TH"/>
          </a:p>
        </p:txBody>
      </p:sp>
      <p:sp>
        <p:nvSpPr>
          <p:cNvPr id="3" name="ตัวแทนรูปภาพ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ตัวแทนข้อความ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smtClean="0"/>
              <a:t>คลิกเพื่อแก้ไขสไตล์ของข้อความต้นแบบ</a:t>
            </a:r>
          </a:p>
        </p:txBody>
      </p:sp>
      <p:sp>
        <p:nvSpPr>
          <p:cNvPr id="5" name="ตัวแทนวันที่ 4"/>
          <p:cNvSpPr>
            <a:spLocks noGrp="1"/>
          </p:cNvSpPr>
          <p:nvPr>
            <p:ph type="dt" sz="half" idx="10"/>
          </p:nvPr>
        </p:nvSpPr>
        <p:spPr/>
        <p:txBody>
          <a:bodyPr/>
          <a:lstStyle/>
          <a:p>
            <a:fld id="{5A69EC89-C186-46B2-BC3E-AE32DD9FDCFD}" type="datetimeFigureOut">
              <a:rPr lang="th-TH" smtClean="0"/>
              <a:t>17/03/63</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สไลด์ 6"/>
          <p:cNvSpPr>
            <a:spLocks noGrp="1"/>
          </p:cNvSpPr>
          <p:nvPr>
            <p:ph type="sldNum" sz="quarter" idx="12"/>
          </p:nvPr>
        </p:nvSpPr>
        <p:spPr/>
        <p:txBody>
          <a:bodyPr/>
          <a:lstStyle/>
          <a:p>
            <a:fld id="{48EDA266-66EC-4A8F-8CCF-26A51040E889}" type="slidenum">
              <a:rPr lang="th-TH" smtClean="0"/>
              <a:t>‹#›</a:t>
            </a:fld>
            <a:endParaRPr lang="th-TH"/>
          </a:p>
        </p:txBody>
      </p:sp>
    </p:spTree>
    <p:extLst>
      <p:ext uri="{BB962C8B-B14F-4D97-AF65-F5344CB8AC3E}">
        <p14:creationId xmlns:p14="http://schemas.microsoft.com/office/powerpoint/2010/main" val="323523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h-TH" smtClean="0"/>
              <a:t>คลิกเพื่อแก้ไขสไตล์ชื่อเรื่องต้นแบบ</a:t>
            </a:r>
            <a:endParaRPr lang="th-TH"/>
          </a:p>
        </p:txBody>
      </p:sp>
      <p:sp>
        <p:nvSpPr>
          <p:cNvPr id="3" name="ตัวแทนข้อความ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9EC89-C186-46B2-BC3E-AE32DD9FDCFD}" type="datetimeFigureOut">
              <a:rPr lang="th-TH" smtClean="0"/>
              <a:t>17/03/63</a:t>
            </a:fld>
            <a:endParaRPr lang="th-TH"/>
          </a:p>
        </p:txBody>
      </p:sp>
      <p:sp>
        <p:nvSpPr>
          <p:cNvPr id="5" name="ตัวแทนท้ายกระดา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แทนหมายเลขสไลด์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EDA266-66EC-4A8F-8CCF-26A51040E889}" type="slidenum">
              <a:rPr lang="th-TH" smtClean="0"/>
              <a:t>‹#›</a:t>
            </a:fld>
            <a:endParaRPr lang="th-TH"/>
          </a:p>
        </p:txBody>
      </p:sp>
    </p:spTree>
    <p:extLst>
      <p:ext uri="{BB962C8B-B14F-4D97-AF65-F5344CB8AC3E}">
        <p14:creationId xmlns:p14="http://schemas.microsoft.com/office/powerpoint/2010/main" val="169229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4"/>
          <p:cNvPicPr>
            <a:picLocks noChangeAspect="1"/>
          </p:cNvPicPr>
          <p:nvPr/>
        </p:nvPicPr>
        <p:blipFill rotWithShape="1">
          <a:blip r:embed="rId2"/>
          <a:srcRect l="24200" t="13210" r="24300" b="12931"/>
          <a:stretch/>
        </p:blipFill>
        <p:spPr>
          <a:xfrm>
            <a:off x="1295400" y="20596"/>
            <a:ext cx="9555480" cy="6837404"/>
          </a:xfrm>
          <a:prstGeom prst="rect">
            <a:avLst/>
          </a:prstGeom>
        </p:spPr>
      </p:pic>
    </p:spTree>
    <p:extLst>
      <p:ext uri="{BB962C8B-B14F-4D97-AF65-F5344CB8AC3E}">
        <p14:creationId xmlns:p14="http://schemas.microsoft.com/office/powerpoint/2010/main" val="462261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981200" y="274638"/>
            <a:ext cx="8229600" cy="778098"/>
          </a:xfrm>
        </p:spPr>
        <p:txBody>
          <a:bodyPr/>
          <a:lstStyle/>
          <a:p>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10 </a:t>
            </a: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จังหวัดที่มีอัตราการเสียชีวิตสูงสุด</a:t>
            </a:r>
          </a:p>
        </p:txBody>
      </p:sp>
      <p:graphicFrame>
        <p:nvGraphicFramePr>
          <p:cNvPr id="3" name="ตาราง 2"/>
          <p:cNvGraphicFramePr>
            <a:graphicFrameLocks noGrp="1"/>
          </p:cNvGraphicFramePr>
          <p:nvPr>
            <p:extLst/>
          </p:nvPr>
        </p:nvGraphicFramePr>
        <p:xfrm>
          <a:off x="2179537" y="977457"/>
          <a:ext cx="7642380" cy="5880543"/>
        </p:xfrm>
        <a:graphic>
          <a:graphicData uri="http://schemas.openxmlformats.org/drawingml/2006/table">
            <a:tbl>
              <a:tblPr firstRow="1" bandRow="1">
                <a:tableStyleId>{5C22544A-7EE6-4342-B048-85BDC9FD1C3A}</a:tableStyleId>
              </a:tblPr>
              <a:tblGrid>
                <a:gridCol w="1273730"/>
                <a:gridCol w="1273730"/>
                <a:gridCol w="1273730"/>
                <a:gridCol w="1273730"/>
                <a:gridCol w="1273730"/>
                <a:gridCol w="1273730"/>
              </a:tblGrid>
              <a:tr h="677917">
                <a:tc gridSpan="2">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2559</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hMerge="1">
                  <a:txBody>
                    <a:bodyPr/>
                    <a:lstStyle/>
                    <a:p>
                      <a:endParaRPr lang="th-TH" dirty="0"/>
                    </a:p>
                  </a:txBody>
                  <a:tcPr/>
                </a:tc>
                <a:tc gridSpan="2">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2561</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hMerge="1">
                  <a:txBody>
                    <a:bodyPr/>
                    <a:lstStyle/>
                    <a:p>
                      <a:endParaRPr lang="th-TH" dirty="0"/>
                    </a:p>
                  </a:txBody>
                  <a:tcPr/>
                </a:tc>
                <a:tc gridSpan="2">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2562</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hMerge="1">
                  <a:txBody>
                    <a:bodyPr/>
                    <a:lstStyle/>
                    <a:p>
                      <a:endParaRPr lang="th-TH" dirty="0"/>
                    </a:p>
                  </a:txBody>
                  <a:tcPr/>
                </a:tc>
              </a:tr>
              <a:tr h="472966">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จังหวัด</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อัตรา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จังหวัด</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อัตรา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จังหวัด</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อัตรา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72966">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ระยอง</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74.6</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ระยอง</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65.5</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ระยอง</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63.9</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72966">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สระแก้ว</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69.4</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ชลบุรี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49.6</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ชลบุรี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50.8</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72966">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ชลบุรี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60.7</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จันทบุรี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49.0</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จันทบุรี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49.6</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72966">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จันทบุรี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58.2</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สระบุรี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48.1</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ปราจีน</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48.4</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72966">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ปราจีน</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56.5</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ฉะเชิงเทรา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47.6</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สระบุรี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47.4</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72966">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นครนายก</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56.5</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ประจีน</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47.2</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ภูเก็ด</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44.0</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72966">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สระบุรี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55.0</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สระแก้ว</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45.9</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ลำพูน</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43.9</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72966">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ลพบุรี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54.7</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ประจวบ</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45.0</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สระแก้ว</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43.8</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72966">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ประจวบ</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54.7</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อยุธยา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44.9</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อยุธยา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43.3</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72966">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เพชรบุรี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53.5</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นครนายก</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43.1</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นครปฐม</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43.0</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bl>
          </a:graphicData>
        </a:graphic>
      </p:graphicFrame>
      <p:sp>
        <p:nvSpPr>
          <p:cNvPr id="5" name="ตัวแทนเนื้อหา 4"/>
          <p:cNvSpPr>
            <a:spLocks noGrp="1"/>
          </p:cNvSpPr>
          <p:nvPr>
            <p:ph idx="1"/>
          </p:nvPr>
        </p:nvSpPr>
        <p:spPr/>
        <p:txBody>
          <a:bodyPr/>
          <a:lstStyle/>
          <a:p>
            <a:endParaRPr lang="th-TH" dirty="0"/>
          </a:p>
        </p:txBody>
      </p:sp>
    </p:spTree>
    <p:extLst>
      <p:ext uri="{BB962C8B-B14F-4D97-AF65-F5344CB8AC3E}">
        <p14:creationId xmlns:p14="http://schemas.microsoft.com/office/powerpoint/2010/main" val="219994978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981200" y="274638"/>
            <a:ext cx="8229600" cy="778098"/>
          </a:xfrm>
        </p:spPr>
        <p:txBody>
          <a:bodyPr/>
          <a:lstStyle/>
          <a:p>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10 </a:t>
            </a: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จังหวัดที่มีอัตราการ</a:t>
            </a:r>
            <a:r>
              <a:rPr lang="th-TH" sz="2800" dirty="0" smtClean="0">
                <a:latin typeface="Arial Unicode MS" panose="020B0604020202020204" pitchFamily="34" charset="-128"/>
                <a:ea typeface="Arial Unicode MS" panose="020B0604020202020204" pitchFamily="34" charset="-128"/>
                <a:cs typeface="Arial Unicode MS" panose="020B0604020202020204" pitchFamily="34" charset="-128"/>
              </a:rPr>
              <a:t>เสียชีวิตต่ำสุด</a:t>
            </a:r>
            <a:endParaRPr lang="th-TH"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3" name="ตาราง 2"/>
          <p:cNvGraphicFramePr>
            <a:graphicFrameLocks noGrp="1"/>
          </p:cNvGraphicFramePr>
          <p:nvPr>
            <p:extLst/>
          </p:nvPr>
        </p:nvGraphicFramePr>
        <p:xfrm>
          <a:off x="1757546" y="1334754"/>
          <a:ext cx="8453255" cy="5575171"/>
        </p:xfrm>
        <a:graphic>
          <a:graphicData uri="http://schemas.openxmlformats.org/drawingml/2006/table">
            <a:tbl>
              <a:tblPr firstRow="1" bandRow="1">
                <a:tableStyleId>{5C22544A-7EE6-4342-B048-85BDC9FD1C3A}</a:tableStyleId>
              </a:tblPr>
              <a:tblGrid>
                <a:gridCol w="1364473"/>
                <a:gridCol w="1364473"/>
                <a:gridCol w="1364473"/>
                <a:gridCol w="1364473"/>
                <a:gridCol w="1739428"/>
                <a:gridCol w="1255935"/>
              </a:tblGrid>
              <a:tr h="462633">
                <a:tc gridSpan="2">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2560</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hMerge="1">
                  <a:txBody>
                    <a:bodyPr/>
                    <a:lstStyle/>
                    <a:p>
                      <a:endParaRPr lang="th-TH" dirty="0"/>
                    </a:p>
                  </a:txBody>
                  <a:tcPr/>
                </a:tc>
                <a:tc gridSpan="2">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2561</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hMerge="1">
                  <a:txBody>
                    <a:bodyPr/>
                    <a:lstStyle/>
                    <a:p>
                      <a:endParaRPr lang="th-TH" dirty="0"/>
                    </a:p>
                  </a:txBody>
                  <a:tcPr/>
                </a:tc>
                <a:tc gridSpan="2">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2562</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hMerge="1">
                  <a:txBody>
                    <a:bodyPr/>
                    <a:lstStyle/>
                    <a:p>
                      <a:endParaRPr lang="th-TH" dirty="0"/>
                    </a:p>
                  </a:txBody>
                  <a:tcPr/>
                </a:tc>
              </a:tr>
              <a:tr h="462633">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จังหวัด</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อัตรา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จังหวัด</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อัตรา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จังหวัด</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อัตรา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62633">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น่าน</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23.6</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นนทบุรี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20.8</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หนองบัว</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21.3</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62633">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สุโขทัย</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22.9</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หนองบัว</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20.5</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นนทบุรี</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20.2</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62633">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นราธิวาส</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22.8</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หนองคาย</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19.3</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นราธิวาส</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19.9</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62633">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ศรีสะ</a:t>
                      </a:r>
                      <a:r>
                        <a:rPr lang="th-TH"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เกษ</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21.9</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นครพนม</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19.3</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สมุทรสงคราม</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19.3</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62633">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ปัตตานี</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20.5</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สตูล</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19.3</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แม่ฮ่องสอน</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18.7</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62633">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สตูล</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18.</a:t>
                      </a:r>
                      <a:r>
                        <a:rPr lang="en-US" sz="1800" dirty="0">
                          <a:latin typeface="Arial Unicode MS" panose="020B0604020202020204" pitchFamily="34" charset="-128"/>
                          <a:ea typeface="Arial Unicode MS" panose="020B0604020202020204" pitchFamily="34" charset="-128"/>
                          <a:cs typeface="Arial Unicode MS" panose="020B0604020202020204" pitchFamily="34" charset="-128"/>
                        </a:rPr>
                        <a:t>6</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นราธิวาส</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15.8</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สตูล</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16.5</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86208">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อำนาจเจริญ</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18.4</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ปัตตานี</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15.6</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กทม</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16.1</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62633">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ยะลา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17.5</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ยะลา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15.2</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อำนาจเจริญ</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15.4</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62633">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แม่ฮ่องสอน</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17.0</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กทม</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13.5</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ปัตตานี</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15.1</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r h="462633">
                <a:tc>
                  <a:txBody>
                    <a:bodyPr/>
                    <a:lstStyle/>
                    <a:p>
                      <a:r>
                        <a:rPr lang="th-TH"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กทม</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14.1</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แม่ฮ่องสอน</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13.1</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sz="1800" dirty="0" smtClean="0">
                          <a:latin typeface="Arial Unicode MS" panose="020B0604020202020204" pitchFamily="34" charset="-128"/>
                          <a:ea typeface="Arial Unicode MS" panose="020B0604020202020204" pitchFamily="34" charset="-128"/>
                          <a:cs typeface="Arial Unicode MS" panose="020B0604020202020204" pitchFamily="34" charset="-128"/>
                        </a:rPr>
                        <a:t>ยะลา</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12.8</a:t>
                      </a:r>
                      <a:endParaRPr lang="th-TH" sz="1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bl>
          </a:graphicData>
        </a:graphic>
      </p:graphicFrame>
    </p:spTree>
    <p:extLst>
      <p:ext uri="{BB962C8B-B14F-4D97-AF65-F5344CB8AC3E}">
        <p14:creationId xmlns:p14="http://schemas.microsoft.com/office/powerpoint/2010/main" val="1744749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ตาราง 3"/>
          <p:cNvGraphicFramePr>
            <a:graphicFrameLocks noGrp="1"/>
          </p:cNvGraphicFramePr>
          <p:nvPr>
            <p:extLst/>
          </p:nvPr>
        </p:nvGraphicFramePr>
        <p:xfrm>
          <a:off x="547082" y="274320"/>
          <a:ext cx="11103634" cy="6583680"/>
        </p:xfrm>
        <a:graphic>
          <a:graphicData uri="http://schemas.openxmlformats.org/drawingml/2006/table">
            <a:tbl>
              <a:tblPr firstRow="1" bandRow="1">
                <a:tableStyleId>{5C22544A-7EE6-4342-B048-85BDC9FD1C3A}</a:tableStyleId>
              </a:tblPr>
              <a:tblGrid>
                <a:gridCol w="4214104"/>
                <a:gridCol w="6889530"/>
              </a:tblGrid>
              <a:tr h="370840">
                <a:tc>
                  <a:txBody>
                    <a:bodyPr/>
                    <a:lstStyle/>
                    <a:p>
                      <a:r>
                        <a:rPr lang="th-TH" b="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จังหวัดที่การเสียชีวิตเพิ่มขึ้น</a:t>
                      </a:r>
                      <a:r>
                        <a:rPr lang="en-US" b="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(37</a:t>
                      </a:r>
                      <a:r>
                        <a:rPr lang="en-US" b="0" baseline="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0" baseline="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จังหวัด</a:t>
                      </a:r>
                      <a:r>
                        <a:rPr lang="en-US" b="0" baseline="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th-TH" b="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a:solidFill>
                      <a:schemeClr val="accent1">
                        <a:lumMod val="20000"/>
                        <a:lumOff val="80000"/>
                      </a:schemeClr>
                    </a:solidFill>
                  </a:tcPr>
                </a:tc>
                <a:tc>
                  <a:txBody>
                    <a:bodyPr/>
                    <a:lstStyle/>
                    <a:p>
                      <a:r>
                        <a:rPr lang="th-TH" b="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ชลบุรี จันทบุรี ปราจีน ภูเก็ต ลำพูน นครปฐม เชียงใหม่ ชุมพร ชัยนาท ตราด อุทัย เพชรบูรณ์ นครสวรรค์ ราชบุรี พิจิตร  ลำปาง พะเยา พังงา</a:t>
                      </a:r>
                    </a:p>
                    <a:p>
                      <a:r>
                        <a:rPr lang="th-TH" b="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กำแพงเพชร พัทลุง ตาก สงขลา มุกดาหาร บุรีรัมย์ น่าน ขอนแก่น ร้อยเอ็ด สารคาม        บึงกาฬ ชัยภูมิ สุรินทร์ นครพนม หนองคาย หนองบัว นราธิวาส แม่ฮ่องสอน </a:t>
                      </a:r>
                      <a:r>
                        <a:rPr lang="th-TH" b="0" dirty="0" err="1"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กทม</a:t>
                      </a:r>
                      <a:endParaRPr lang="th-TH" b="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a:solidFill>
                      <a:schemeClr val="accent1">
                        <a:lumMod val="20000"/>
                        <a:lumOff val="80000"/>
                      </a:schemeClr>
                    </a:solidFill>
                  </a:tcPr>
                </a:tc>
              </a:tr>
              <a:tr h="370840">
                <a:tc>
                  <a:txBody>
                    <a:bodyPr/>
                    <a:lstStyle/>
                    <a:p>
                      <a:r>
                        <a:rPr lang="th-TH" b="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จังหวัดที่การเสียชีวิตลดลง</a:t>
                      </a:r>
                      <a:r>
                        <a:rPr lang="th-TH" b="0" baseline="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0" baseline="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(40 </a:t>
                      </a:r>
                      <a:r>
                        <a:rPr lang="th-TH" b="0" baseline="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จังหวัด</a:t>
                      </a:r>
                      <a:r>
                        <a:rPr lang="en-US" b="0" baseline="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th-TH" b="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c>
                  <a:txBody>
                    <a:bodyPr/>
                    <a:lstStyle/>
                    <a:p>
                      <a:r>
                        <a:rPr lang="th-TH" b="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ระยอง สระบุรี สระแก้ว อยุธยา ประจวบ ฉะเชิงเทรา พิษณุโลก สุพรรณ ลพบุรี นครราชสีมา เชียงราย นครนายก กาญจนบุรี กระบี่ อ่างทอง เลย ตรัง  สุราษฎร์ แพร่ อุตรดิตถ์ เพชรบุรี อุบล ปทุม สิงห์บุรี สกล สมุทรสาคร ยโสธร  นครศรี สุโขทัย กาฬสินธุ์ ศรีสะ</a:t>
                      </a:r>
                      <a:r>
                        <a:rPr lang="th-TH" b="0" dirty="0" err="1"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เกษ</a:t>
                      </a:r>
                      <a:r>
                        <a:rPr lang="th-TH" b="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ระนอง สมุทรปราการ อุดร นนทบุรี สมุทรสงคราม สตูล อำนาจ ปัตตานี ยะลา</a:t>
                      </a:r>
                      <a:endParaRPr lang="th-TH" b="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a:tc>
              </a:tr>
            </a:tbl>
          </a:graphicData>
        </a:graphic>
      </p:graphicFrame>
    </p:spTree>
    <p:extLst>
      <p:ext uri="{BB962C8B-B14F-4D97-AF65-F5344CB8AC3E}">
        <p14:creationId xmlns:p14="http://schemas.microsoft.com/office/powerpoint/2010/main" val="3917531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0" y="1"/>
            <a:ext cx="12192000" cy="701040"/>
          </a:xfrm>
        </p:spPr>
        <p:txBody>
          <a:bodyPr>
            <a:normAutofit fontScale="90000"/>
          </a:bodyPr>
          <a:lstStyle/>
          <a:p>
            <a:pPr algn="ctr"/>
            <a:r>
              <a:rPr lang="th-TH" sz="2800" dirty="0" smtClean="0">
                <a:latin typeface="Arial Unicode MS" panose="020B0604020202020204" pitchFamily="34" charset="-128"/>
                <a:ea typeface="Arial Unicode MS" panose="020B0604020202020204" pitchFamily="34" charset="-128"/>
                <a:cs typeface="Arial Unicode MS" panose="020B0604020202020204" pitchFamily="34" charset="-128"/>
              </a:rPr>
              <a:t>จำนวนการเสียชีวิตจากอุบัติเหตุทางถนนของจังหวัดในโครงการ </a:t>
            </a:r>
            <a:r>
              <a:rPr lang="th-TH" sz="2800" dirty="0" err="1" smtClean="0">
                <a:latin typeface="Arial Unicode MS" panose="020B0604020202020204" pitchFamily="34" charset="-128"/>
                <a:ea typeface="Arial Unicode MS" panose="020B0604020202020204" pitchFamily="34" charset="-128"/>
                <a:cs typeface="Arial Unicode MS" panose="020B0604020202020204" pitchFamily="34" charset="-128"/>
              </a:rPr>
              <a:t>ศปถ</a:t>
            </a:r>
            <a:r>
              <a:rPr lang="th-TH" sz="2800" dirty="0" smtClean="0">
                <a:latin typeface="Arial Unicode MS" panose="020B0604020202020204" pitchFamily="34" charset="-128"/>
                <a:ea typeface="Arial Unicode MS" panose="020B0604020202020204" pitchFamily="34" charset="-128"/>
                <a:cs typeface="Arial Unicode MS" panose="020B0604020202020204" pitchFamily="34" charset="-128"/>
              </a:rPr>
              <a:t> อำเภอ </a:t>
            </a:r>
            <a:r>
              <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rPr>
              <a:t>2554-2562</a:t>
            </a:r>
            <a:endParaRPr lang="th-TH"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ตัวแทนเนื้อหา 3"/>
          <p:cNvPicPr>
            <a:picLocks noGrp="1" noChangeAspect="1"/>
          </p:cNvPicPr>
          <p:nvPr>
            <p:ph idx="1"/>
          </p:nvPr>
        </p:nvPicPr>
        <p:blipFill>
          <a:blip r:embed="rId2"/>
          <a:stretch>
            <a:fillRect/>
          </a:stretch>
        </p:blipFill>
        <p:spPr>
          <a:xfrm>
            <a:off x="761294" y="856457"/>
            <a:ext cx="10669411" cy="6001543"/>
          </a:xfrm>
          <a:prstGeom prst="rect">
            <a:avLst/>
          </a:prstGeom>
        </p:spPr>
      </p:pic>
    </p:spTree>
    <p:extLst>
      <p:ext uri="{BB962C8B-B14F-4D97-AF65-F5344CB8AC3E}">
        <p14:creationId xmlns:p14="http://schemas.microsoft.com/office/powerpoint/2010/main" val="1044684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rotWithShape="1">
          <a:blip r:embed="rId2"/>
          <a:srcRect l="25332" t="25797" r="24035"/>
          <a:stretch/>
        </p:blipFill>
        <p:spPr>
          <a:xfrm>
            <a:off x="1513489" y="0"/>
            <a:ext cx="8671035" cy="6830177"/>
          </a:xfrm>
          <a:prstGeom prst="rect">
            <a:avLst/>
          </a:prstGeom>
        </p:spPr>
      </p:pic>
    </p:spTree>
    <p:extLst>
      <p:ext uri="{BB962C8B-B14F-4D97-AF65-F5344CB8AC3E}">
        <p14:creationId xmlns:p14="http://schemas.microsoft.com/office/powerpoint/2010/main" val="1053834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เนื้อหา 1"/>
          <p:cNvSpPr>
            <a:spLocks noGrp="1"/>
          </p:cNvSpPr>
          <p:nvPr>
            <p:ph idx="1"/>
          </p:nvPr>
        </p:nvSpPr>
        <p:spPr/>
        <p:txBody>
          <a:bodyPr>
            <a:normAutofit fontScale="77500" lnSpcReduction="20000"/>
          </a:bodyPr>
          <a:lstStyle/>
          <a:p>
            <a:r>
              <a:rPr lang="th-TH" b="1"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ผู้บริหารมี </a:t>
            </a:r>
            <a:r>
              <a:rPr lang="en-US" b="1"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safety </a:t>
            </a:r>
            <a:r>
              <a:rPr lang="th-TH" b="1"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ใน </a:t>
            </a:r>
            <a:r>
              <a:rPr lang="en-US" b="1"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mindset</a:t>
            </a:r>
            <a:endParaRPr lang="th-TH" b="1"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th-TH" b="1"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มีแกนนำ ระดับจังหวัด และระดับอำเภอ</a:t>
            </a:r>
            <a:endParaRPr lang="en-US" b="1"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มีกรรมการพหุภาคี </a:t>
            </a:r>
            <a:r>
              <a:rPr lang="th-TH" b="1" dirty="0" err="1" smtClean="0">
                <a:latin typeface="Arial Unicode MS" panose="020B0604020202020204" pitchFamily="34" charset="-128"/>
                <a:ea typeface="Arial Unicode MS" panose="020B0604020202020204" pitchFamily="34" charset="-128"/>
                <a:cs typeface="Arial Unicode MS" panose="020B0604020202020204" pitchFamily="34" charset="-128"/>
              </a:rPr>
              <a:t>สห</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สาขาวิชาชีพ ทั้งระดับจังหวัด ระดับอำเภอ และระดับตำบล </a:t>
            </a:r>
          </a:p>
          <a:p>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มีกระบวนการขับเคลื่อนการดำเนินงาน</a:t>
            </a:r>
          </a:p>
          <a:p>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มีระบบการสื่อสารระหว่างทีมงานที่มีประสิทธิภาพ</a:t>
            </a:r>
          </a:p>
          <a:p>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มีแผนงานครอบคลุมทุกเสาหลัก</a:t>
            </a:r>
          </a:p>
          <a:p>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มีทักษะ การเปลี่ยนแผนสู่การปฏิบัติ โดยยุทธวิธี </a:t>
            </a:r>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5 </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ช </a:t>
            </a:r>
          </a:p>
          <a:p>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มีระบบข้อมูลคุณภาพเพื่อการกำกับติดตาม</a:t>
            </a:r>
          </a:p>
          <a:p>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มีการคืนข้อมูลสู่ชุมชน ภาคีเครือข่าย</a:t>
            </a:r>
          </a:p>
          <a:p>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มีภาคีเครือข่ายที่เข้ามาร่วมงาน และสนับสนุน การดำเนินงาน</a:t>
            </a:r>
          </a:p>
          <a:p>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มีผลงานที่สามารถขยายผลการดำเนินงาน</a:t>
            </a:r>
          </a:p>
          <a:p>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ทุกเครือข่ายมีความภาคภูมิใจ และรู้สึกเป็นเจ้าของ</a:t>
            </a:r>
          </a:p>
          <a:p>
            <a:endParaRPr lang="th-TH" dirty="0"/>
          </a:p>
        </p:txBody>
      </p:sp>
      <p:sp>
        <p:nvSpPr>
          <p:cNvPr id="3" name="ชื่อเรื่อง 2"/>
          <p:cNvSpPr>
            <a:spLocks noGrp="1"/>
          </p:cNvSpPr>
          <p:nvPr>
            <p:ph type="title"/>
          </p:nvPr>
        </p:nvSpPr>
        <p:spPr/>
        <p:txBody>
          <a:bodyPr>
            <a:normAutofit/>
          </a:bodyPr>
          <a:lstStyle/>
          <a:p>
            <a:r>
              <a:rPr lang="en-US" sz="2800" dirty="0"/>
              <a:t/>
            </a:r>
            <a:br>
              <a:rPr lang="en-US" sz="2800" dirty="0"/>
            </a:br>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Key success factors </a:t>
            </a:r>
            <a:endParaRPr lang="th-TH"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8691116"/>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ตัวแทนเนื้อหา 1"/>
          <p:cNvSpPr>
            <a:spLocks noGrp="1"/>
          </p:cNvSpPr>
          <p:nvPr>
            <p:ph idx="1"/>
          </p:nvPr>
        </p:nvSpPr>
        <p:spPr/>
        <p:txBody>
          <a:bodyPr>
            <a:normAutofit fontScale="92500" lnSpcReduction="20000"/>
          </a:bodyPr>
          <a:lstStyle/>
          <a:p>
            <a:r>
              <a:rPr lang="th-TH" b="1" dirty="0" smtClean="0">
                <a:latin typeface="Arial Unicode MS" pitchFamily="34" charset="-128"/>
                <a:ea typeface="Arial Unicode MS" pitchFamily="34" charset="-128"/>
                <a:cs typeface="Arial Unicode MS" pitchFamily="34" charset="-128"/>
              </a:rPr>
              <a:t>ค้นหาจุดเสี่ยง แก้ไขจุดเสี่ยง</a:t>
            </a:r>
          </a:p>
          <a:p>
            <a:r>
              <a:rPr lang="th-TH" b="1" dirty="0" smtClean="0">
                <a:latin typeface="Arial Unicode MS" pitchFamily="34" charset="-128"/>
                <a:ea typeface="Arial Unicode MS" pitchFamily="34" charset="-128"/>
                <a:cs typeface="Arial Unicode MS" pitchFamily="34" charset="-128"/>
              </a:rPr>
              <a:t>พหุภาคี สร้างมาตรการองค์กร ระดับอำเภอ</a:t>
            </a:r>
          </a:p>
          <a:p>
            <a:r>
              <a:rPr lang="th-TH" b="1" dirty="0" smtClean="0">
                <a:latin typeface="Arial Unicode MS" pitchFamily="34" charset="-128"/>
                <a:ea typeface="Arial Unicode MS" pitchFamily="34" charset="-128"/>
                <a:cs typeface="Arial Unicode MS" pitchFamily="34" charset="-128"/>
              </a:rPr>
              <a:t>พหุภาคี สร้างมาตรการองค์กร ของ </a:t>
            </a:r>
            <a:r>
              <a:rPr lang="th-TH" b="1" dirty="0" err="1" smtClean="0">
                <a:latin typeface="Arial Unicode MS" pitchFamily="34" charset="-128"/>
                <a:ea typeface="Arial Unicode MS" pitchFamily="34" charset="-128"/>
                <a:cs typeface="Arial Unicode MS" pitchFamily="34" charset="-128"/>
              </a:rPr>
              <a:t>อปท</a:t>
            </a:r>
            <a:endParaRPr lang="th-TH" b="1" dirty="0" smtClean="0">
              <a:latin typeface="Arial Unicode MS" pitchFamily="34" charset="-128"/>
              <a:ea typeface="Arial Unicode MS" pitchFamily="34" charset="-128"/>
              <a:cs typeface="Arial Unicode MS" pitchFamily="34" charset="-128"/>
            </a:endParaRPr>
          </a:p>
          <a:p>
            <a:r>
              <a:rPr lang="th-TH" b="1" dirty="0" smtClean="0">
                <a:latin typeface="Arial Unicode MS" pitchFamily="34" charset="-128"/>
                <a:ea typeface="Arial Unicode MS" pitchFamily="34" charset="-128"/>
                <a:cs typeface="Arial Unicode MS" pitchFamily="34" charset="-128"/>
              </a:rPr>
              <a:t>พหุภาคี สร้างมาตรการองค์กร  ในสถานประกอบการ</a:t>
            </a:r>
          </a:p>
          <a:p>
            <a:r>
              <a:rPr lang="th-TH" b="1" dirty="0" smtClean="0">
                <a:latin typeface="Arial Unicode MS" pitchFamily="34" charset="-128"/>
                <a:ea typeface="Arial Unicode MS" pitchFamily="34" charset="-128"/>
                <a:cs typeface="Arial Unicode MS" pitchFamily="34" charset="-128"/>
              </a:rPr>
              <a:t>พหุภาคี สร้างมาตรการองค์กร ในสถานศึกษา</a:t>
            </a:r>
          </a:p>
          <a:p>
            <a:r>
              <a:rPr lang="th-TH" b="1" dirty="0" smtClean="0">
                <a:latin typeface="Arial Unicode MS" pitchFamily="34" charset="-128"/>
                <a:ea typeface="Arial Unicode MS" pitchFamily="34" charset="-128"/>
                <a:cs typeface="Arial Unicode MS" pitchFamily="34" charset="-128"/>
              </a:rPr>
              <a:t>ออกระเบียบเรื่อง </a:t>
            </a:r>
            <a:r>
              <a:rPr lang="en-US" b="1" dirty="0" smtClean="0">
                <a:latin typeface="Arial Unicode MS" pitchFamily="34" charset="-128"/>
                <a:ea typeface="Arial Unicode MS" pitchFamily="34" charset="-128"/>
                <a:cs typeface="Arial Unicode MS" pitchFamily="34" charset="-128"/>
              </a:rPr>
              <a:t>city speed limit</a:t>
            </a:r>
            <a:endParaRPr lang="th-TH" b="1" dirty="0" smtClean="0">
              <a:latin typeface="Arial Unicode MS" pitchFamily="34" charset="-128"/>
              <a:ea typeface="Arial Unicode MS" pitchFamily="34" charset="-128"/>
              <a:cs typeface="Arial Unicode MS" pitchFamily="34" charset="-128"/>
            </a:endParaRPr>
          </a:p>
          <a:p>
            <a:r>
              <a:rPr lang="th-TH" b="1" dirty="0" smtClean="0">
                <a:latin typeface="Arial Unicode MS" pitchFamily="34" charset="-128"/>
                <a:ea typeface="Arial Unicode MS" pitchFamily="34" charset="-128"/>
                <a:cs typeface="Arial Unicode MS" pitchFamily="34" charset="-128"/>
              </a:rPr>
              <a:t>ยืนเคียงบ่าเคียงไหล่ กับตำรวจในการบังคับใช้กฎหมาย</a:t>
            </a:r>
          </a:p>
          <a:p>
            <a:r>
              <a:rPr lang="th-TH" b="1" dirty="0" smtClean="0">
                <a:latin typeface="Arial Unicode MS" pitchFamily="34" charset="-128"/>
                <a:ea typeface="Arial Unicode MS" pitchFamily="34" charset="-128"/>
                <a:cs typeface="Arial Unicode MS" pitchFamily="34" charset="-128"/>
              </a:rPr>
              <a:t>สร้างกองร้อยน้ำหวานมาสนับสนุนงานตำรวจ</a:t>
            </a:r>
          </a:p>
          <a:p>
            <a:r>
              <a:rPr lang="th-TH" b="1" dirty="0" smtClean="0">
                <a:latin typeface="Arial Unicode MS" pitchFamily="34" charset="-128"/>
                <a:ea typeface="Arial Unicode MS" pitchFamily="34" charset="-128"/>
                <a:cs typeface="Arial Unicode MS" pitchFamily="34" charset="-128"/>
              </a:rPr>
              <a:t>จัดระเบียบรถโรงเรียน</a:t>
            </a:r>
          </a:p>
          <a:p>
            <a:r>
              <a:rPr lang="th-TH" b="1" dirty="0" smtClean="0">
                <a:latin typeface="Arial Unicode MS" pitchFamily="34" charset="-128"/>
                <a:ea typeface="Arial Unicode MS" pitchFamily="34" charset="-128"/>
                <a:cs typeface="Arial Unicode MS" pitchFamily="34" charset="-128"/>
              </a:rPr>
              <a:t>สร้างระบบข้อมูลเพื่อกำกับติดตาม</a:t>
            </a:r>
            <a:endParaRPr lang="th-TH" b="1" dirty="0">
              <a:latin typeface="Arial Unicode MS" pitchFamily="34" charset="-128"/>
              <a:ea typeface="Arial Unicode MS" pitchFamily="34" charset="-128"/>
              <a:cs typeface="Arial Unicode MS" pitchFamily="34" charset="-128"/>
            </a:endParaRPr>
          </a:p>
        </p:txBody>
      </p:sp>
      <p:sp>
        <p:nvSpPr>
          <p:cNvPr id="3" name="ชื่อเรื่อง 2"/>
          <p:cNvSpPr>
            <a:spLocks noGrp="1"/>
          </p:cNvSpPr>
          <p:nvPr>
            <p:ph type="title"/>
          </p:nvPr>
        </p:nvSpPr>
        <p:spPr/>
        <p:txBody>
          <a:bodyPr/>
          <a:lstStyle/>
          <a:p>
            <a:r>
              <a:rPr lang="th-TH" dirty="0" smtClean="0">
                <a:latin typeface="Arial Unicode MS" pitchFamily="34" charset="-128"/>
                <a:ea typeface="Arial Unicode MS" pitchFamily="34" charset="-128"/>
                <a:cs typeface="Arial Unicode MS" pitchFamily="34" charset="-128"/>
              </a:rPr>
              <a:t>เราทำอะไรได้บ้าง</a:t>
            </a:r>
            <a:endParaRPr lang="th-TH"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2150985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รูปภาพ 3"/>
          <p:cNvPicPr>
            <a:picLocks noChangeAspect="1"/>
          </p:cNvPicPr>
          <p:nvPr/>
        </p:nvPicPr>
        <p:blipFill rotWithShape="1">
          <a:blip r:embed="rId2"/>
          <a:srcRect l="23069" t="12318" r="22104"/>
          <a:stretch/>
        </p:blipFill>
        <p:spPr>
          <a:xfrm>
            <a:off x="2033752" y="0"/>
            <a:ext cx="8040414" cy="6911469"/>
          </a:xfrm>
          <a:prstGeom prst="rect">
            <a:avLst/>
          </a:prstGeom>
        </p:spPr>
      </p:pic>
    </p:spTree>
    <p:extLst>
      <p:ext uri="{BB962C8B-B14F-4D97-AF65-F5344CB8AC3E}">
        <p14:creationId xmlns:p14="http://schemas.microsoft.com/office/powerpoint/2010/main" val="344085038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รูปภาพ 3"/>
          <p:cNvPicPr>
            <a:picLocks noChangeAspect="1"/>
          </p:cNvPicPr>
          <p:nvPr/>
        </p:nvPicPr>
        <p:blipFill rotWithShape="1">
          <a:blip r:embed="rId2"/>
          <a:srcRect l="18207" t="8083" r="16931"/>
          <a:stretch/>
        </p:blipFill>
        <p:spPr>
          <a:xfrm>
            <a:off x="1923393" y="-46905"/>
            <a:ext cx="9065174" cy="6904905"/>
          </a:xfrm>
          <a:prstGeom prst="rect">
            <a:avLst/>
          </a:prstGeom>
        </p:spPr>
      </p:pic>
    </p:spTree>
    <p:extLst>
      <p:ext uri="{BB962C8B-B14F-4D97-AF65-F5344CB8AC3E}">
        <p14:creationId xmlns:p14="http://schemas.microsoft.com/office/powerpoint/2010/main" val="137643710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ข้อความ 2"/>
          <p:cNvSpPr>
            <a:spLocks noGrp="1"/>
          </p:cNvSpPr>
          <p:nvPr>
            <p:ph type="body" idx="1"/>
          </p:nvPr>
        </p:nvSpPr>
        <p:spPr/>
        <p:txBody>
          <a:bodyPr/>
          <a:lstStyle/>
          <a:p>
            <a:endParaRPr lang="th-TH" dirty="0"/>
          </a:p>
        </p:txBody>
      </p:sp>
      <p:pic>
        <p:nvPicPr>
          <p:cNvPr id="4" name="รูปภาพ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03679010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rotWithShape="1">
          <a:blip r:embed="rId2"/>
          <a:srcRect t="6231" r="47658" b="21305"/>
          <a:stretch/>
        </p:blipFill>
        <p:spPr>
          <a:xfrm>
            <a:off x="765205" y="78825"/>
            <a:ext cx="7657165" cy="5691351"/>
          </a:xfrm>
          <a:prstGeom prst="rect">
            <a:avLst/>
          </a:prstGeom>
        </p:spPr>
      </p:pic>
      <p:pic>
        <p:nvPicPr>
          <p:cNvPr id="5" name="รูปภาพ 4"/>
          <p:cNvPicPr>
            <a:picLocks noChangeAspect="1"/>
          </p:cNvPicPr>
          <p:nvPr/>
        </p:nvPicPr>
        <p:blipFill rotWithShape="1">
          <a:blip r:embed="rId3"/>
          <a:srcRect l="23552" t="9294" r="52862" b="23537"/>
          <a:stretch/>
        </p:blipFill>
        <p:spPr>
          <a:xfrm>
            <a:off x="8422370" y="39412"/>
            <a:ext cx="3769630" cy="5770179"/>
          </a:xfrm>
          <a:prstGeom prst="rect">
            <a:avLst/>
          </a:prstGeom>
        </p:spPr>
      </p:pic>
    </p:spTree>
    <p:extLst>
      <p:ext uri="{BB962C8B-B14F-4D97-AF65-F5344CB8AC3E}">
        <p14:creationId xmlns:p14="http://schemas.microsoft.com/office/powerpoint/2010/main" val="1819815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ctrTitle"/>
          </p:nvPr>
        </p:nvSpPr>
        <p:spPr/>
        <p:txBody>
          <a:bodyPr/>
          <a:lstStyle/>
          <a:p>
            <a:endParaRPr lang="th-TH" dirty="0"/>
          </a:p>
        </p:txBody>
      </p:sp>
      <p:sp>
        <p:nvSpPr>
          <p:cNvPr id="3" name="ชื่อเรื่องรอง 2"/>
          <p:cNvSpPr>
            <a:spLocks noGrp="1"/>
          </p:cNvSpPr>
          <p:nvPr>
            <p:ph type="subTitle" idx="1"/>
          </p:nvPr>
        </p:nvSpPr>
        <p:spPr/>
        <p:txBody>
          <a:bodyPr/>
          <a:lstStyle/>
          <a:p>
            <a:endParaRPr lang="th-TH"/>
          </a:p>
        </p:txBody>
      </p:sp>
      <p:pic>
        <p:nvPicPr>
          <p:cNvPr id="4" name="รูปภาพ 3"/>
          <p:cNvPicPr>
            <a:picLocks noChangeAspect="1"/>
          </p:cNvPicPr>
          <p:nvPr/>
        </p:nvPicPr>
        <p:blipFill rotWithShape="1">
          <a:blip r:embed="rId2" cstate="print">
            <a:extLst>
              <a:ext uri="{28A0092B-C50C-407E-A947-70E740481C1C}">
                <a14:useLocalDpi xmlns:a14="http://schemas.microsoft.com/office/drawing/2010/main" val="0"/>
              </a:ext>
            </a:extLst>
          </a:blip>
          <a:srcRect l="21999" t="17847" r="23734" b="16875"/>
          <a:stretch/>
        </p:blipFill>
        <p:spPr>
          <a:xfrm>
            <a:off x="6600824" y="1276350"/>
            <a:ext cx="4467226" cy="4476750"/>
          </a:xfrm>
          <a:prstGeom prst="rect">
            <a:avLst/>
          </a:prstGeom>
        </p:spPr>
      </p:pic>
      <p:sp>
        <p:nvSpPr>
          <p:cNvPr id="5" name="AutoShape 2" descr="ผลการค้นหารูปภาพสำหรับ decade of action for road safety"/>
          <p:cNvSpPr>
            <a:spLocks noChangeAspect="1" noChangeArrowheads="1"/>
          </p:cNvSpPr>
          <p:nvPr/>
        </p:nvSpPr>
        <p:spPr bwMode="auto">
          <a:xfrm>
            <a:off x="190500" y="-212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pic>
        <p:nvPicPr>
          <p:cNvPr id="6" name="รูปภาพ 5"/>
          <p:cNvPicPr>
            <a:picLocks noChangeAspect="1"/>
          </p:cNvPicPr>
          <p:nvPr/>
        </p:nvPicPr>
        <p:blipFill rotWithShape="1">
          <a:blip r:embed="rId3"/>
          <a:srcRect l="57773" t="12622" r="3992" b="16732"/>
          <a:stretch/>
        </p:blipFill>
        <p:spPr>
          <a:xfrm>
            <a:off x="857251" y="1105161"/>
            <a:ext cx="4686300" cy="4647677"/>
          </a:xfrm>
          <a:prstGeom prst="rect">
            <a:avLst/>
          </a:prstGeom>
        </p:spPr>
      </p:pic>
    </p:spTree>
    <p:extLst>
      <p:ext uri="{BB962C8B-B14F-4D97-AF65-F5344CB8AC3E}">
        <p14:creationId xmlns:p14="http://schemas.microsoft.com/office/powerpoint/2010/main" val="15256056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2885" y="0"/>
            <a:ext cx="10646229" cy="6882834"/>
          </a:xfrm>
        </p:spPr>
      </p:pic>
    </p:spTree>
    <p:extLst>
      <p:ext uri="{BB962C8B-B14F-4D97-AF65-F5344CB8AC3E}">
        <p14:creationId xmlns:p14="http://schemas.microsoft.com/office/powerpoint/2010/main" val="593205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47989" y="1219235"/>
            <a:ext cx="6001643" cy="4501232"/>
          </a:xfrm>
        </p:spPr>
      </p:pic>
      <p:sp>
        <p:nvSpPr>
          <p:cNvPr id="5" name="กล่องข้อความ 4"/>
          <p:cNvSpPr txBox="1"/>
          <p:nvPr/>
        </p:nvSpPr>
        <p:spPr>
          <a:xfrm>
            <a:off x="5189538" y="469030"/>
            <a:ext cx="6270171" cy="6001643"/>
          </a:xfrm>
          <a:prstGeom prst="rect">
            <a:avLst/>
          </a:prstGeom>
          <a:solidFill>
            <a:srgbClr val="0070C0"/>
          </a:solidFill>
        </p:spPr>
        <p:txBody>
          <a:bodyPr wrap="square" rtlCol="0">
            <a:spAutoFit/>
          </a:bodyPr>
          <a:lstStyle/>
          <a:p>
            <a:endParaRPr lang="th-TH" sz="3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อุบัติเหตุ</a:t>
            </a:r>
            <a:r>
              <a:rPr lang="th-TH"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ทางถนนสามารถป้องกัน</a:t>
            </a:r>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ได้</a:t>
            </a:r>
          </a:p>
          <a:p>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การ</a:t>
            </a:r>
            <a:r>
              <a:rPr lang="th-TH"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เสียชีวิตจำนวนมากที่เกิดขึ้นจากอุบัติเหตุทางถนนเป็นเรื่องที่ยอมรับ</a:t>
            </a:r>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ไม่ได้</a:t>
            </a:r>
          </a:p>
          <a:p>
            <a:endParaRPr lang="th-TH"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เป็น</a:t>
            </a:r>
            <a:r>
              <a:rPr lang="th-TH"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ความรับผิดชอบร่วมของทุกๆคน </a:t>
            </a:r>
            <a:endPar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และ</a:t>
            </a:r>
            <a:r>
              <a:rPr lang="th-TH"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ต้องช่วยกันสร้างโลกที่ปลอดภัยสำหรับคนรุ่น</a:t>
            </a:r>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ต่อไป</a:t>
            </a:r>
          </a:p>
          <a:p>
            <a:r>
              <a:rPr lang="th-TH" sz="32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0716950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57250" y="857250"/>
            <a:ext cx="6858000" cy="5143500"/>
          </a:xfrm>
        </p:spPr>
      </p:pic>
      <p:sp>
        <p:nvSpPr>
          <p:cNvPr id="5" name="กล่องข้อความ 4"/>
          <p:cNvSpPr txBox="1"/>
          <p:nvPr/>
        </p:nvSpPr>
        <p:spPr>
          <a:xfrm>
            <a:off x="5143500" y="0"/>
            <a:ext cx="7048500" cy="6863417"/>
          </a:xfrm>
          <a:prstGeom prst="rect">
            <a:avLst/>
          </a:prstGeom>
          <a:noFill/>
        </p:spPr>
        <p:txBody>
          <a:bodyPr wrap="square" rtlCol="0">
            <a:spAutoFit/>
          </a:bodyPr>
          <a:lstStyle/>
          <a:p>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ปัจจัย</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ของความล้มเหลว ที่ประเทศต่างๆ ไม่สามารถดำเนินการให้บรรลุเป้าหมายได้ คือ</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การขาด</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เจตจำนงทางการเมืองอย่างแท้จริง </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(political will)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ของรัฐบาล </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 </a:t>
            </a:r>
          </a:p>
          <a:p>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เจตจำนง</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ทางการเมือง </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ไม่ใช่แค่</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การประกาศเป็น</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นโยบาย</a:t>
            </a:r>
          </a:p>
          <a:p>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แต่</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จะต้องมีการลงทุน มีการให้อำนาจ มอบหมาย สนับสนุน หน่วยงานหลักที่เป็นมืออาชีพให้รับผิดชอบ</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มีการกำกับติดตามอย่างใกล้ชิด จริงจัง</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การตั้งเป้าหมายใหม่ ของ </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UN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และ </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WHO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นี้ก็เพื่อ</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สื่อสาร</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ถึงทุกประเทศให้เห็นความสำคัญของความสูญเสียจากอุบัติเหตุทางถนน</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กระตุ้น</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ให้ทุกภาคส่วนต้องเพิ่มความรับผิดชอบต่อปัญหานี้ให้มากขึ้น </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ส่ง</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สัญญาณถึงรัฐบาลให้ยกระดับความสำคัญของปัญหาและการแก้ปัญหานี้</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หน่วยงาน</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ทุกหน่วยงานจะต้องรับเป็นเจ้าของในการวางแผนและลงมือกระทำอย่างจริงจัง</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0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กระตุ้น</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ให้สื่อ และสังคม ตระหนักถึงความสำคัญของปัญหา</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มาตรการหนึ่งที่สำคัญที่สุดที่กล่าวถึงใน </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Safe and Healthy Street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คือ การลดความเร็วในเขตเมือง </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ให้</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เหลือเพียง </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30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กม</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ชม</a:t>
            </a:r>
          </a:p>
          <a:p>
            <a:r>
              <a:rPr lang="th-TH" sz="2000" dirty="0" smtClean="0">
                <a:latin typeface="Arial Unicode MS" panose="020B0604020202020204" pitchFamily="34" charset="-128"/>
                <a:ea typeface="Arial Unicode MS" panose="020B0604020202020204" pitchFamily="34" charset="-128"/>
                <a:cs typeface="Arial Unicode MS" panose="020B0604020202020204" pitchFamily="34" charset="-128"/>
              </a:rPr>
              <a:t>การ</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มีทางเดินเท้าที่ปลอดภัย การมีเลนสำหรับจักรยาน และเส้นทางไปโรงเรียนที่ปลอดภัย </a:t>
            </a:r>
            <a:endParaRPr 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319194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35" t="29380" r="15288"/>
          <a:stretch/>
        </p:blipFill>
        <p:spPr>
          <a:xfrm rot="10800000">
            <a:off x="1371599" y="0"/>
            <a:ext cx="9797143" cy="6811948"/>
          </a:xfrm>
        </p:spPr>
      </p:pic>
    </p:spTree>
    <p:extLst>
      <p:ext uri="{BB962C8B-B14F-4D97-AF65-F5344CB8AC3E}">
        <p14:creationId xmlns:p14="http://schemas.microsoft.com/office/powerpoint/2010/main" val="4108708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811" t="8222" r="39037" b="12224"/>
          <a:stretch/>
        </p:blipFill>
        <p:spPr>
          <a:xfrm rot="5400000">
            <a:off x="2506106" y="-1667906"/>
            <a:ext cx="6864105" cy="10199917"/>
          </a:xfrm>
        </p:spPr>
      </p:pic>
    </p:spTree>
    <p:extLst>
      <p:ext uri="{BB962C8B-B14F-4D97-AF65-F5344CB8AC3E}">
        <p14:creationId xmlns:p14="http://schemas.microsoft.com/office/powerpoint/2010/main" val="4204454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เนื้อหา 2"/>
          <p:cNvSpPr>
            <a:spLocks noGrp="1"/>
          </p:cNvSpPr>
          <p:nvPr>
            <p:ph idx="1"/>
          </p:nvPr>
        </p:nvSpPr>
        <p:spPr/>
        <p:txBody>
          <a:bodyPr/>
          <a:lstStyle/>
          <a:p>
            <a:pPr marL="0" indent="0" algn="ctr">
              <a:buNone/>
            </a:pP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สาระสำคัญของ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Stockholm Declaration</a:t>
            </a:r>
          </a:p>
          <a:p>
            <a:pPr marL="0" indent="0" algn="ctr">
              <a:buNone/>
            </a:pP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3</a:t>
            </a:r>
            <a:r>
              <a:rPr lang="en-US" b="1" baseline="30000" dirty="0">
                <a:latin typeface="Arial Unicode MS" panose="020B0604020202020204" pitchFamily="34" charset="-128"/>
                <a:ea typeface="Arial Unicode MS" panose="020B0604020202020204" pitchFamily="34" charset="-128"/>
                <a:cs typeface="Arial Unicode MS" panose="020B0604020202020204" pitchFamily="34" charset="-128"/>
              </a:rPr>
              <a:t>rd</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 Global Ministerial Conference on Road </a:t>
            </a:r>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Safety</a:t>
            </a:r>
          </a:p>
          <a:p>
            <a:pPr marL="0" indent="0" algn="ctr">
              <a:buNone/>
            </a:pPr>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Achieving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Global Goals  2030</a:t>
            </a:r>
          </a:p>
          <a:p>
            <a:pPr marL="0" indent="0" algn="ctr">
              <a:buNone/>
            </a:pP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Stockholm, 19-20 February 2020</a:t>
            </a:r>
          </a:p>
          <a:p>
            <a:endParaRPr lang="th-TH"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61890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838200" y="968829"/>
            <a:ext cx="10515600" cy="5208134"/>
          </a:xfrm>
        </p:spPr>
        <p:txBody>
          <a:bodyPr>
            <a:normAutofit fontScale="92500" lnSpcReduction="20000"/>
          </a:bodyPr>
          <a:lstStyle/>
          <a:p>
            <a:pPr marL="0" indent="0">
              <a:buNone/>
            </a:pP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รัฐมนตรี และผู้บริหารระดับสูงของทุกประเทศที่มาประชุม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3</a:t>
            </a:r>
            <a:r>
              <a:rPr lang="en-US" b="1" baseline="30000" dirty="0">
                <a:latin typeface="Arial Unicode MS" panose="020B0604020202020204" pitchFamily="34" charset="-128"/>
                <a:ea typeface="Arial Unicode MS" panose="020B0604020202020204" pitchFamily="34" charset="-128"/>
                <a:cs typeface="Arial Unicode MS" panose="020B0604020202020204" pitchFamily="34" charset="-128"/>
              </a:rPr>
              <a:t>rd</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 Global Ministerial Conference on Road Safety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ณ กรุง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Stockholm , Sweden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ระหว่างวันที่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19-20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กุมภาพันธ์ ขอตอกย้ำคำมั่นสัญญาที่จะผลักดันให้บรรลุ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Global Goals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ในปี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2030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โดยมีมติและความรับผิดชอบร่วมกัน</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ดังนี้</a:t>
            </a:r>
          </a:p>
          <a:p>
            <a:pPr marL="0" indent="0">
              <a:buNone/>
            </a:pP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1.</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ยืนยันในคำมั่นสัญญาที่จะนำ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2030 agenda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ผสมผสานกับนโยบายของ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UN sustainable development goal (SDG)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ไปดำเนินการอย่างเต็ม</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กำลัง</a:t>
            </a:r>
          </a:p>
          <a:p>
            <a:pPr lvl="0"/>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2.</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ยกเรื่อง ความปลอดภัยทางถนน เป็นประเด็นที่เกี่ยวข้องกับสุขภาพ</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การพัฒนา</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การศึกษา</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การสร้างเมืองที่ยั่งยืน</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สิ่งแวดล้อมและการเปลี่ยนแปลงสภาพภูมิอากาศ</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ตัวชี้วัดด้านความปลอดภัยของสังคม </a:t>
            </a:r>
            <a:endPar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lvl="0"/>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3.</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เรียกร้องให้ประเทศสมาชิกดำเนินการอย่างต่อเนื่อง ตามกรอบ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SDG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ข้อ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3.6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เพื่อลดการเสียชีวิตจากอุบัติเหตุทางถนนให้ลงได้ ครึ่งหนึ่งภายในปี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2030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นับจากปี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2020</a:t>
            </a:r>
          </a:p>
          <a:p>
            <a:endParaRPr lang="th-TH" dirty="0"/>
          </a:p>
        </p:txBody>
      </p:sp>
    </p:spTree>
    <p:extLst>
      <p:ext uri="{BB962C8B-B14F-4D97-AF65-F5344CB8AC3E}">
        <p14:creationId xmlns:p14="http://schemas.microsoft.com/office/powerpoint/2010/main" val="2287819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838200" y="555171"/>
            <a:ext cx="10515600" cy="5621792"/>
          </a:xfrm>
        </p:spPr>
        <p:txBody>
          <a:bodyPr>
            <a:normAutofit fontScale="92500" lnSpcReduction="20000"/>
          </a:bodyPr>
          <a:lstStyle/>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4.</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เรียกร้องให้ประเทศสมาชิก ยกระดับความมุ่งมั่นที่จะป้องกันความสูญเสียที่ไม่สมควรที่เกิดกับเยาวชน และคนหนุ่มคนสาวจากอุบัติเหตุทาง</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ถนน</a:t>
            </a:r>
          </a:p>
          <a:p>
            <a:pPr lvl="0"/>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5.</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ขอให้</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ยืนยันในความมุ่งมั่นทางการเมืองและความรับผิดชอบในระดับสูงสุด ที่จะสร้างยุทธศาสตร์และแผนการดำเนินการเพื่อความปลอดภัยทางถนน ทั้งในระดับภูมิภาค ระดับชาติ และระดับจังหวัด โดยระดมการมีส่วนร่วมจากหน่วยงานภาครัฐ และทุกภาคส่วน ในทุก</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ระดับ</a:t>
            </a:r>
          </a:p>
          <a:p>
            <a:pPr lvl="0"/>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6.</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ขอส่ง</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เสริมให้ประเทศที่ยังไม่ได้เป็นคู่สัญญาด้านความปลอดภัยทางถนนกับองค์การสหประชาชาติ พิจารณาเข้าเป็นสมาชิก และดำเนินการตามกรอบแผนงาน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safe </a:t>
            </a:r>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system</a:t>
            </a:r>
          </a:p>
          <a:p>
            <a:pPr lvl="0"/>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7.</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ขอให้</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ผนวก เรื่องความปลอดภัยทางถนน และการจัดการอย่างเป็นระบบ เข้าในการวางแผน การจัดการผังเมือง การออกแบบถนน  การออกแบบการขนส่ง</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การขนส่งสาธารณะ การออกกฎหมาย การบังคับใช้กฎหมาย ให้เกิดความปลอดภัยกับผู้ใช้รถใช้ถนนโดยเฉพาะอย่างยิ่งกับกลุ่มเปราะบางทางถนน</a:t>
            </a: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th-TH"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191209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827314" y="0"/>
            <a:ext cx="10515600" cy="5665334"/>
          </a:xfrm>
        </p:spPr>
        <p:txBody>
          <a:bodyPr>
            <a:noAutofit/>
          </a:bodyPr>
          <a:lstStyle/>
          <a:p>
            <a:pPr lvl="0"/>
            <a:r>
              <a:rPr lang="en-US"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8.</a:t>
            </a:r>
            <a:r>
              <a:rPr lang="th-TH"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a:t>
            </a:r>
            <a:r>
              <a:rPr lang="th-TH" sz="2300" b="1" dirty="0">
                <a:latin typeface="Arial Unicode MS" panose="020B0604020202020204" pitchFamily="34" charset="-128"/>
                <a:ea typeface="Arial Unicode MS" panose="020B0604020202020204" pitchFamily="34" charset="-128"/>
                <a:cs typeface="Arial Unicode MS" panose="020B0604020202020204" pitchFamily="34" charset="-128"/>
              </a:rPr>
              <a:t>เร่งรัดให้เร่งพัฒนาระบบการเดินทางที่ประหยัดพลังงาน ลดมลภาวะ  โดยส่งเสริมการเดิน การขี่จักรยาน และการขนส่ง</a:t>
            </a:r>
            <a:r>
              <a:rPr lang="th-TH"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มวลชน</a:t>
            </a:r>
          </a:p>
          <a:p>
            <a:pPr lvl="0"/>
            <a:endParaRPr lang="en-US" sz="23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9.</a:t>
            </a:r>
            <a:r>
              <a:rPr lang="th-TH"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a:t>
            </a:r>
            <a:r>
              <a:rPr lang="th-TH" sz="2300" b="1" dirty="0">
                <a:latin typeface="Arial Unicode MS" panose="020B0604020202020204" pitchFamily="34" charset="-128"/>
                <a:ea typeface="Arial Unicode MS" panose="020B0604020202020204" pitchFamily="34" charset="-128"/>
                <a:cs typeface="Arial Unicode MS" panose="020B0604020202020204" pitchFamily="34" charset="-128"/>
              </a:rPr>
              <a:t>ส่งเสริมให้นำเทคโนโลยี มาผนวกเข้ากับการพัฒนาทุกระยะของการดำเนินงานเพื่อความปลอดภัยทางถนน ตั้งแต่การป้องกัน จนถึงการดูแลหลังเกิด</a:t>
            </a:r>
            <a:r>
              <a:rPr lang="th-TH"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เหตุ</a:t>
            </a:r>
          </a:p>
          <a:p>
            <a:pPr lvl="0"/>
            <a:endParaRPr lang="en-US" sz="23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10.</a:t>
            </a:r>
            <a:r>
              <a:rPr lang="th-TH"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ขอให้</a:t>
            </a:r>
            <a:r>
              <a:rPr lang="th-TH" sz="2300" b="1" dirty="0">
                <a:latin typeface="Arial Unicode MS" panose="020B0604020202020204" pitchFamily="34" charset="-128"/>
                <a:ea typeface="Arial Unicode MS" panose="020B0604020202020204" pitchFamily="34" charset="-128"/>
                <a:cs typeface="Arial Unicode MS" panose="020B0604020202020204" pitchFamily="34" charset="-128"/>
              </a:rPr>
              <a:t>สร้างความมั่นใจว่าผู้บาดเจ็บจะสามารถเข้าถึงการบริการการแพทย์ฉุกเฉิน และการดูแลหลังเกิดเหตุที่มีคุณภาพ และทัน</a:t>
            </a:r>
            <a:r>
              <a:rPr lang="th-TH"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การณ์</a:t>
            </a:r>
          </a:p>
          <a:p>
            <a:pPr lvl="0"/>
            <a:endParaRPr lang="en-US" sz="23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11.</a:t>
            </a:r>
            <a:r>
              <a:rPr lang="th-TH"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ขอให้</a:t>
            </a:r>
            <a:r>
              <a:rPr lang="th-TH" sz="2300" b="1" dirty="0">
                <a:latin typeface="Arial Unicode MS" panose="020B0604020202020204" pitchFamily="34" charset="-128"/>
                <a:ea typeface="Arial Unicode MS" panose="020B0604020202020204" pitchFamily="34" charset="-128"/>
                <a:cs typeface="Arial Unicode MS" panose="020B0604020202020204" pitchFamily="34" charset="-128"/>
              </a:rPr>
              <a:t>มุ่งเน้นการจัดการกับความเร็ว การบังคับใช้กฎหมาย รวมถึงการจำกัดความเร็วไม่เกิน </a:t>
            </a:r>
            <a:r>
              <a:rPr lang="en-US" sz="2300" b="1" dirty="0">
                <a:latin typeface="Arial Unicode MS" panose="020B0604020202020204" pitchFamily="34" charset="-128"/>
                <a:ea typeface="Arial Unicode MS" panose="020B0604020202020204" pitchFamily="34" charset="-128"/>
                <a:cs typeface="Arial Unicode MS" panose="020B0604020202020204" pitchFamily="34" charset="-128"/>
              </a:rPr>
              <a:t>30 </a:t>
            </a:r>
            <a:r>
              <a:rPr lang="th-TH" sz="2300" b="1" dirty="0">
                <a:latin typeface="Arial Unicode MS" panose="020B0604020202020204" pitchFamily="34" charset="-128"/>
                <a:ea typeface="Arial Unicode MS" panose="020B0604020202020204" pitchFamily="34" charset="-128"/>
                <a:cs typeface="Arial Unicode MS" panose="020B0604020202020204" pitchFamily="34" charset="-128"/>
              </a:rPr>
              <a:t>กม</a:t>
            </a:r>
            <a:r>
              <a:rPr lang="en-US" sz="2300" b="1" dirty="0">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300" b="1" dirty="0">
                <a:latin typeface="Arial Unicode MS" panose="020B0604020202020204" pitchFamily="34" charset="-128"/>
                <a:ea typeface="Arial Unicode MS" panose="020B0604020202020204" pitchFamily="34" charset="-128"/>
                <a:cs typeface="Arial Unicode MS" panose="020B0604020202020204" pitchFamily="34" charset="-128"/>
              </a:rPr>
              <a:t>ชม ในเขต</a:t>
            </a:r>
            <a:r>
              <a:rPr lang="th-TH"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ชุมชน</a:t>
            </a:r>
          </a:p>
          <a:p>
            <a:pPr lvl="0"/>
            <a:endParaRPr lang="en-US" sz="23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12.</a:t>
            </a:r>
            <a:r>
              <a:rPr lang="th-TH"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ขอให้</a:t>
            </a:r>
            <a:r>
              <a:rPr lang="th-TH" sz="2300" b="1" dirty="0">
                <a:latin typeface="Arial Unicode MS" panose="020B0604020202020204" pitchFamily="34" charset="-128"/>
                <a:ea typeface="Arial Unicode MS" panose="020B0604020202020204" pitchFamily="34" charset="-128"/>
                <a:cs typeface="Arial Unicode MS" panose="020B0604020202020204" pitchFamily="34" charset="-128"/>
              </a:rPr>
              <a:t>สร้างความมั่นใจว่า ภายในปี </a:t>
            </a:r>
            <a:r>
              <a:rPr lang="en-US" sz="2300" b="1" dirty="0">
                <a:latin typeface="Arial Unicode MS" panose="020B0604020202020204" pitchFamily="34" charset="-128"/>
                <a:ea typeface="Arial Unicode MS" panose="020B0604020202020204" pitchFamily="34" charset="-128"/>
                <a:cs typeface="Arial Unicode MS" panose="020B0604020202020204" pitchFamily="34" charset="-128"/>
              </a:rPr>
              <a:t>2030 </a:t>
            </a:r>
            <a:r>
              <a:rPr lang="th-TH" sz="2300" b="1" dirty="0">
                <a:latin typeface="Arial Unicode MS" panose="020B0604020202020204" pitchFamily="34" charset="-128"/>
                <a:ea typeface="Arial Unicode MS" panose="020B0604020202020204" pitchFamily="34" charset="-128"/>
                <a:cs typeface="Arial Unicode MS" panose="020B0604020202020204" pitchFamily="34" charset="-128"/>
              </a:rPr>
              <a:t>รถทุกคันจะต้องติดตั้งอุปกรณ์ความปลอดภัยตาม</a:t>
            </a:r>
            <a:r>
              <a:rPr lang="th-TH"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มาตรฐาน</a:t>
            </a:r>
          </a:p>
          <a:p>
            <a:pPr lvl="0"/>
            <a:endParaRPr lang="en-US" sz="23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13.</a:t>
            </a:r>
            <a:r>
              <a:rPr lang="th-TH" sz="2300"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ขอให้</a:t>
            </a:r>
            <a:r>
              <a:rPr lang="th-TH" sz="2300" b="1" dirty="0">
                <a:latin typeface="Arial Unicode MS" panose="020B0604020202020204" pitchFamily="34" charset="-128"/>
                <a:ea typeface="Arial Unicode MS" panose="020B0604020202020204" pitchFamily="34" charset="-128"/>
                <a:cs typeface="Arial Unicode MS" panose="020B0604020202020204" pitchFamily="34" charset="-128"/>
              </a:rPr>
              <a:t>สร้างความมั่นใจว่า ได้มีการผนวกมาตรฐานด้านความปลอดภัยในการการสร้างและบำรุงรักษาถนน </a:t>
            </a:r>
            <a:endParaRPr lang="en-US" sz="23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586346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rotWithShape="1">
          <a:blip r:embed="rId2"/>
          <a:srcRect t="14928" r="74667" b="22030"/>
          <a:stretch/>
        </p:blipFill>
        <p:spPr>
          <a:xfrm>
            <a:off x="1118077" y="192349"/>
            <a:ext cx="4983177" cy="6665651"/>
          </a:xfrm>
          <a:prstGeom prst="rect">
            <a:avLst/>
          </a:prstGeom>
        </p:spPr>
      </p:pic>
      <p:pic>
        <p:nvPicPr>
          <p:cNvPr id="5" name="รูปภาพ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099" y="0"/>
            <a:ext cx="4847071" cy="6858000"/>
          </a:xfrm>
          <a:prstGeom prst="rect">
            <a:avLst/>
          </a:prstGeom>
        </p:spPr>
      </p:pic>
    </p:spTree>
    <p:extLst>
      <p:ext uri="{BB962C8B-B14F-4D97-AF65-F5344CB8AC3E}">
        <p14:creationId xmlns:p14="http://schemas.microsoft.com/office/powerpoint/2010/main" val="541885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805542" y="402771"/>
            <a:ext cx="10515600" cy="5719764"/>
          </a:xfrm>
        </p:spPr>
        <p:txBody>
          <a:bodyPr>
            <a:normAutofit fontScale="85000" lnSpcReduction="20000"/>
          </a:bodyPr>
          <a:lstStyle/>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14.</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เรียกร้องให้ทุกภาคธุรกิจ และอุตสาหกรรมทุกขนาด เข้ามามีส่วนร่วมในการสร้างความปลอดภัยทาง</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ถนน</a:t>
            </a:r>
          </a:p>
          <a:p>
            <a:pPr lvl="0"/>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15.</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เรียกร้องให้หน่วยงานทั้งภาครัฐและเอกชนทุกระดับจัดหายานพาหนะและการบริการการขนส่งที่ปลอดภัยและ</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ยั่งยืน</a:t>
            </a:r>
          </a:p>
          <a:p>
            <a:pPr lvl="0"/>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16.</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ขอให้</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สนับสนุนการลงทุนเพื่อความปลอดภัยทางถนน และสนับสนุนแผนงานโครงการการป้องกันอุบัติเหตุทางถนน ตลอดจนขยายผลการ</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ดำเนินงาน</a:t>
            </a:r>
          </a:p>
          <a:p>
            <a:pPr lvl="0"/>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17.</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ขอให้</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ให้ความสำคัญในการกำกับติดตามและรายงานผลความก้าวหน้าในการดำเนินงานโดยยึดกรอบ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12 global targets and indicators </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เป็นแนวทางการ</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ดำเนินงาน</a:t>
            </a:r>
          </a:p>
          <a:p>
            <a:pPr lvl="0"/>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18.</a:t>
            </a:r>
            <a:r>
              <a:rPr lang="th-TH" b="1" dirty="0" smtClean="0">
                <a:latin typeface="Arial Unicode MS" panose="020B0604020202020204" pitchFamily="34" charset="-128"/>
                <a:ea typeface="Arial Unicode MS" panose="020B0604020202020204" pitchFamily="34" charset="-128"/>
                <a:cs typeface="Arial Unicode MS" panose="020B0604020202020204" pitchFamily="34" charset="-128"/>
              </a:rPr>
              <a:t>ขอ</a:t>
            </a:r>
            <a:r>
              <a:rPr lang="th-TH" b="1" dirty="0">
                <a:latin typeface="Arial Unicode MS" panose="020B0604020202020204" pitchFamily="34" charset="-128"/>
                <a:ea typeface="Arial Unicode MS" panose="020B0604020202020204" pitchFamily="34" charset="-128"/>
                <a:cs typeface="Arial Unicode MS" panose="020B0604020202020204" pitchFamily="34" charset="-128"/>
              </a:rPr>
              <a:t>เรียกร้องให้องค์การอนามัยโลกรวบรวมยุทธศาสตร์ แผนงาน กิจกรรมที่ประสบความสำเร็จในประเทศสมาชิก และจัดทำเป็นรายงานเพื่อเผยแพร่ภายในปี </a:t>
            </a: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2024</a:t>
            </a:r>
          </a:p>
          <a:p>
            <a:endParaRPr lang="th-TH"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1487989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0"/>
            <a:ext cx="10287000" cy="6871138"/>
          </a:xfrm>
        </p:spPr>
      </p:pic>
    </p:spTree>
    <p:extLst>
      <p:ext uri="{BB962C8B-B14F-4D97-AF65-F5344CB8AC3E}">
        <p14:creationId xmlns:p14="http://schemas.microsoft.com/office/powerpoint/2010/main" val="13875202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110344" y="0"/>
            <a:ext cx="9318171" cy="5529943"/>
          </a:xfrm>
          <a:solidFill>
            <a:srgbClr val="002060"/>
          </a:solidFill>
        </p:spPr>
        <p:txBody>
          <a:bodyPr/>
          <a:lstStyle/>
          <a:p>
            <a:endParaRPr lang="th-TH" dirty="0"/>
          </a:p>
        </p:txBody>
      </p:sp>
      <p:pic>
        <p:nvPicPr>
          <p:cNvPr id="4" name="Picture 5" descr="Who2"/>
          <p:cNvPicPr>
            <a:picLocks noGrp="1" noChangeAspect="1" noChangeArrowheads="1"/>
          </p:cNvPicPr>
          <p:nvPr>
            <p:ph idx="1"/>
          </p:nvPr>
        </p:nvPicPr>
        <p:blipFill>
          <a:blip r:embed="rId2" cstate="print"/>
          <a:srcRect/>
          <a:stretch>
            <a:fillRect/>
          </a:stretch>
        </p:blipFill>
        <p:spPr bwMode="auto">
          <a:xfrm>
            <a:off x="3157055" y="-1"/>
            <a:ext cx="5435575" cy="5529943"/>
          </a:xfrm>
          <a:prstGeom prst="rect">
            <a:avLst/>
          </a:prstGeom>
          <a:noFill/>
        </p:spPr>
      </p:pic>
      <p:sp>
        <p:nvSpPr>
          <p:cNvPr id="5" name="กล่องข้อความ 4"/>
          <p:cNvSpPr txBox="1"/>
          <p:nvPr/>
        </p:nvSpPr>
        <p:spPr>
          <a:xfrm>
            <a:off x="1110344" y="5529943"/>
            <a:ext cx="9318171" cy="1384995"/>
          </a:xfrm>
          <a:prstGeom prst="rect">
            <a:avLst/>
          </a:prstGeom>
          <a:solidFill>
            <a:srgbClr val="002060"/>
          </a:solidFill>
        </p:spPr>
        <p:txBody>
          <a:bodyPr wrap="square" rtlCol="0">
            <a:spAutoFit/>
          </a:bodyPr>
          <a:lstStyle/>
          <a:p>
            <a:pPr algn="ctr"/>
            <a:r>
              <a:rPr lang="en-US" dirty="0" smtClean="0">
                <a:solidFill>
                  <a:srgbClr val="FFFF00"/>
                </a:solidFill>
              </a:rPr>
              <a:t>Manifesto for safe community</a:t>
            </a:r>
          </a:p>
          <a:p>
            <a:pPr algn="ctr"/>
            <a:r>
              <a:rPr lang="en-US" dirty="0" smtClean="0">
                <a:solidFill>
                  <a:srgbClr val="FFFF00"/>
                </a:solidFill>
              </a:rPr>
              <a:t>Road safety: the universal concern and the responsibility by all</a:t>
            </a:r>
          </a:p>
          <a:p>
            <a:pPr algn="ctr"/>
            <a:r>
              <a:rPr lang="en-US" dirty="0" smtClean="0">
                <a:solidFill>
                  <a:srgbClr val="FFFF00"/>
                </a:solidFill>
              </a:rPr>
              <a:t>Stockholm 1989</a:t>
            </a:r>
            <a:endParaRPr lang="th-TH" dirty="0">
              <a:solidFill>
                <a:srgbClr val="FFFF00"/>
              </a:solidFill>
            </a:endParaRPr>
          </a:p>
        </p:txBody>
      </p:sp>
    </p:spTree>
    <p:extLst>
      <p:ext uri="{BB962C8B-B14F-4D97-AF65-F5344CB8AC3E}">
        <p14:creationId xmlns:p14="http://schemas.microsoft.com/office/powerpoint/2010/main" val="41485175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9394" y="31841"/>
            <a:ext cx="8957883" cy="6826159"/>
          </a:xfrm>
        </p:spPr>
      </p:pic>
    </p:spTree>
    <p:extLst>
      <p:ext uri="{BB962C8B-B14F-4D97-AF65-F5344CB8AC3E}">
        <p14:creationId xmlns:p14="http://schemas.microsoft.com/office/powerpoint/2010/main" val="3993039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ข้อความ 2"/>
          <p:cNvSpPr>
            <a:spLocks noGrp="1"/>
          </p:cNvSpPr>
          <p:nvPr>
            <p:ph type="body" idx="1"/>
          </p:nvPr>
        </p:nvSpPr>
        <p:spPr/>
        <p:txBody>
          <a:bodyPr/>
          <a:lstStyle/>
          <a:p>
            <a:endParaRPr lang="th-TH" dirty="0"/>
          </a:p>
        </p:txBody>
      </p:sp>
      <p:pic>
        <p:nvPicPr>
          <p:cNvPr id="4" name="รูปภาพ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697" y="0"/>
            <a:ext cx="8260605" cy="6858000"/>
          </a:xfrm>
          <a:prstGeom prst="rect">
            <a:avLst/>
          </a:prstGeom>
        </p:spPr>
      </p:pic>
    </p:spTree>
    <p:extLst>
      <p:ext uri="{BB962C8B-B14F-4D97-AF65-F5344CB8AC3E}">
        <p14:creationId xmlns:p14="http://schemas.microsoft.com/office/powerpoint/2010/main" val="435604812"/>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ข้อความ 2"/>
          <p:cNvSpPr>
            <a:spLocks noGrp="1"/>
          </p:cNvSpPr>
          <p:nvPr>
            <p:ph type="body" idx="1"/>
          </p:nvPr>
        </p:nvSpPr>
        <p:spPr/>
        <p:txBody>
          <a:bodyPr/>
          <a:lstStyle/>
          <a:p>
            <a:endParaRPr lang="th-TH" dirty="0"/>
          </a:p>
        </p:txBody>
      </p:sp>
      <p:pic>
        <p:nvPicPr>
          <p:cNvPr id="4" name="รูปภาพ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712" y="0"/>
            <a:ext cx="8800576" cy="6858000"/>
          </a:xfrm>
          <a:prstGeom prst="rect">
            <a:avLst/>
          </a:prstGeom>
        </p:spPr>
      </p:pic>
    </p:spTree>
    <p:extLst>
      <p:ext uri="{BB962C8B-B14F-4D97-AF65-F5344CB8AC3E}">
        <p14:creationId xmlns:p14="http://schemas.microsoft.com/office/powerpoint/2010/main" val="266882905"/>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ข้อความ 2"/>
          <p:cNvSpPr>
            <a:spLocks noGrp="1"/>
          </p:cNvSpPr>
          <p:nvPr>
            <p:ph type="body" idx="1"/>
          </p:nvPr>
        </p:nvSpPr>
        <p:spPr/>
        <p:txBody>
          <a:bodyPr/>
          <a:lstStyle/>
          <a:p>
            <a:endParaRPr lang="th-TH" dirty="0"/>
          </a:p>
        </p:txBody>
      </p:sp>
      <p:pic>
        <p:nvPicPr>
          <p:cNvPr id="4" name="รูปภาพ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868" y="0"/>
            <a:ext cx="9690264" cy="6858000"/>
          </a:xfrm>
          <a:prstGeom prst="rect">
            <a:avLst/>
          </a:prstGeom>
        </p:spPr>
      </p:pic>
    </p:spTree>
    <p:extLst>
      <p:ext uri="{BB962C8B-B14F-4D97-AF65-F5344CB8AC3E}">
        <p14:creationId xmlns:p14="http://schemas.microsoft.com/office/powerpoint/2010/main" val="927624158"/>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ข้อความ 2"/>
          <p:cNvSpPr>
            <a:spLocks noGrp="1"/>
          </p:cNvSpPr>
          <p:nvPr>
            <p:ph type="body" idx="1"/>
          </p:nvPr>
        </p:nvSpPr>
        <p:spPr/>
        <p:txBody>
          <a:bodyPr/>
          <a:lstStyle/>
          <a:p>
            <a:endParaRPr lang="th-TH" dirty="0"/>
          </a:p>
        </p:txBody>
      </p:sp>
      <p:pic>
        <p:nvPicPr>
          <p:cNvPr id="4" name="รูปภาพ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817" y="0"/>
            <a:ext cx="9382365" cy="6858000"/>
          </a:xfrm>
          <a:prstGeom prst="rect">
            <a:avLst/>
          </a:prstGeom>
        </p:spPr>
      </p:pic>
    </p:spTree>
    <p:extLst>
      <p:ext uri="{BB962C8B-B14F-4D97-AF65-F5344CB8AC3E}">
        <p14:creationId xmlns:p14="http://schemas.microsoft.com/office/powerpoint/2010/main" val="341013147"/>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ข้อความ 2"/>
          <p:cNvSpPr>
            <a:spLocks noGrp="1"/>
          </p:cNvSpPr>
          <p:nvPr>
            <p:ph type="body" idx="1"/>
          </p:nvPr>
        </p:nvSpPr>
        <p:spPr/>
        <p:txBody>
          <a:bodyPr/>
          <a:lstStyle/>
          <a:p>
            <a:endParaRPr lang="th-TH" dirty="0"/>
          </a:p>
        </p:txBody>
      </p:sp>
      <p:pic>
        <p:nvPicPr>
          <p:cNvPr id="4" name="รูปภาพ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677" y="0"/>
            <a:ext cx="9780646" cy="6858000"/>
          </a:xfrm>
          <a:prstGeom prst="rect">
            <a:avLst/>
          </a:prstGeom>
        </p:spPr>
      </p:pic>
    </p:spTree>
    <p:extLst>
      <p:ext uri="{BB962C8B-B14F-4D97-AF65-F5344CB8AC3E}">
        <p14:creationId xmlns:p14="http://schemas.microsoft.com/office/powerpoint/2010/main" val="2387838315"/>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ข้อความ 2"/>
          <p:cNvSpPr>
            <a:spLocks noGrp="1"/>
          </p:cNvSpPr>
          <p:nvPr>
            <p:ph type="body" idx="1"/>
          </p:nvPr>
        </p:nvSpPr>
        <p:spPr/>
        <p:txBody>
          <a:bodyPr/>
          <a:lstStyle/>
          <a:p>
            <a:endParaRPr lang="th-TH" dirty="0"/>
          </a:p>
        </p:txBody>
      </p:sp>
      <p:pic>
        <p:nvPicPr>
          <p:cNvPr id="4" name="รูปภาพ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536" y="0"/>
            <a:ext cx="9682928" cy="6858000"/>
          </a:xfrm>
          <a:prstGeom prst="rect">
            <a:avLst/>
          </a:prstGeom>
        </p:spPr>
      </p:pic>
    </p:spTree>
    <p:extLst>
      <p:ext uri="{BB962C8B-B14F-4D97-AF65-F5344CB8AC3E}">
        <p14:creationId xmlns:p14="http://schemas.microsoft.com/office/powerpoint/2010/main" val="275126694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rotWithShape="1">
          <a:blip r:embed="rId2"/>
          <a:srcRect l="24909" t="9937" r="25166" b="54638"/>
          <a:stretch/>
        </p:blipFill>
        <p:spPr>
          <a:xfrm>
            <a:off x="0" y="0"/>
            <a:ext cx="12235578" cy="4666593"/>
          </a:xfrm>
          <a:prstGeom prst="rect">
            <a:avLst/>
          </a:prstGeom>
        </p:spPr>
      </p:pic>
    </p:spTree>
    <p:extLst>
      <p:ext uri="{BB962C8B-B14F-4D97-AF65-F5344CB8AC3E}">
        <p14:creationId xmlns:p14="http://schemas.microsoft.com/office/powerpoint/2010/main" val="288964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sp>
        <p:nvSpPr>
          <p:cNvPr id="3" name="ตัวแทนข้อความ 2"/>
          <p:cNvSpPr>
            <a:spLocks noGrp="1"/>
          </p:cNvSpPr>
          <p:nvPr>
            <p:ph type="body" idx="1"/>
          </p:nvPr>
        </p:nvSpPr>
        <p:spPr/>
        <p:txBody>
          <a:bodyPr/>
          <a:lstStyle/>
          <a:p>
            <a:endParaRPr lang="th-TH" dirty="0"/>
          </a:p>
        </p:txBody>
      </p:sp>
      <p:pic>
        <p:nvPicPr>
          <p:cNvPr id="4" name="รูปภาพ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493" y="0"/>
            <a:ext cx="8737013" cy="6858000"/>
          </a:xfrm>
          <a:prstGeom prst="rect">
            <a:avLst/>
          </a:prstGeom>
        </p:spPr>
      </p:pic>
    </p:spTree>
    <p:extLst>
      <p:ext uri="{BB962C8B-B14F-4D97-AF65-F5344CB8AC3E}">
        <p14:creationId xmlns:p14="http://schemas.microsoft.com/office/powerpoint/2010/main" val="1013788818"/>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pPr>
              <a:defRPr/>
            </a:pPr>
            <a:endParaRPr lang="th-TH"/>
          </a:p>
        </p:txBody>
      </p:sp>
      <p:sp>
        <p:nvSpPr>
          <p:cNvPr id="21507" name="ตัวแทนข้อความ 2"/>
          <p:cNvSpPr>
            <a:spLocks noGrp="1"/>
          </p:cNvSpPr>
          <p:nvPr>
            <p:ph type="body" idx="1"/>
          </p:nvPr>
        </p:nvSpPr>
        <p:spPr/>
        <p:txBody>
          <a:bodyPr/>
          <a:lstStyle/>
          <a:p>
            <a:endParaRPr lang="th-TH" smtClean="0"/>
          </a:p>
        </p:txBody>
      </p:sp>
      <p:graphicFrame>
        <p:nvGraphicFramePr>
          <p:cNvPr id="4" name="ตาราง 3"/>
          <p:cNvGraphicFramePr>
            <a:graphicFrameLocks noGrp="1"/>
          </p:cNvGraphicFramePr>
          <p:nvPr>
            <p:extLst/>
          </p:nvPr>
        </p:nvGraphicFramePr>
        <p:xfrm>
          <a:off x="1524001" y="1"/>
          <a:ext cx="9144001" cy="6503892"/>
        </p:xfrm>
        <a:graphic>
          <a:graphicData uri="http://schemas.openxmlformats.org/drawingml/2006/table">
            <a:tbl>
              <a:tblPr firstRow="1" firstCol="1" bandRow="1">
                <a:tableStyleId>{5C22544A-7EE6-4342-B048-85BDC9FD1C3A}</a:tableStyleId>
              </a:tblPr>
              <a:tblGrid>
                <a:gridCol w="2704692"/>
                <a:gridCol w="2875420"/>
                <a:gridCol w="3563889"/>
              </a:tblGrid>
              <a:tr h="809914">
                <a:tc>
                  <a:txBody>
                    <a:bodyPr/>
                    <a:lstStyle/>
                    <a:p>
                      <a:pPr marL="457200">
                        <a:lnSpc>
                          <a:spcPct val="115000"/>
                        </a:lnSpc>
                        <a:spcAft>
                          <a:spcPts val="0"/>
                        </a:spcAft>
                      </a:pPr>
                      <a:r>
                        <a:rPr lang="en-US" sz="2600" dirty="0" smtClean="0">
                          <a:effectLst/>
                          <a:latin typeface="Arial Unicode MS" pitchFamily="34" charset="-128"/>
                          <a:ea typeface="Arial Unicode MS" pitchFamily="34" charset="-128"/>
                          <a:cs typeface="Arial Unicode MS" pitchFamily="34" charset="-128"/>
                        </a:rPr>
                        <a:t>Paradigm</a:t>
                      </a:r>
                      <a:r>
                        <a:rPr lang="en-US" sz="2600" baseline="0" dirty="0" smtClean="0">
                          <a:effectLst/>
                          <a:latin typeface="Arial Unicode MS" pitchFamily="34" charset="-128"/>
                          <a:ea typeface="Arial Unicode MS" pitchFamily="34" charset="-128"/>
                          <a:cs typeface="Arial Unicode MS" pitchFamily="34" charset="-128"/>
                        </a:rPr>
                        <a:t> shift</a:t>
                      </a:r>
                      <a:r>
                        <a:rPr lang="en-US" sz="2600" dirty="0">
                          <a:effectLst/>
                          <a:latin typeface="Arial Unicode MS" pitchFamily="34" charset="-128"/>
                          <a:ea typeface="Arial Unicode MS" pitchFamily="34" charset="-128"/>
                          <a:cs typeface="Arial Unicode MS" pitchFamily="34" charset="-128"/>
                        </a:rPr>
                        <a:t> </a:t>
                      </a:r>
                    </a:p>
                  </a:txBody>
                  <a:tcPr marL="68110" marR="68110" marT="0" marB="0">
                    <a:solidFill>
                      <a:srgbClr val="002060"/>
                    </a:solidFill>
                  </a:tcPr>
                </a:tc>
                <a:tc>
                  <a:txBody>
                    <a:bodyPr/>
                    <a:lstStyle/>
                    <a:p>
                      <a:pPr marL="457200">
                        <a:lnSpc>
                          <a:spcPct val="115000"/>
                        </a:lnSpc>
                        <a:spcAft>
                          <a:spcPts val="0"/>
                        </a:spcAft>
                      </a:pPr>
                      <a:r>
                        <a:rPr lang="en-US" sz="2600" dirty="0" smtClean="0">
                          <a:effectLst/>
                          <a:latin typeface="Arial Unicode MS" pitchFamily="34" charset="-128"/>
                          <a:ea typeface="Arial Unicode MS" pitchFamily="34" charset="-128"/>
                          <a:cs typeface="Arial Unicode MS" pitchFamily="34" charset="-128"/>
                        </a:rPr>
                        <a:t>Old</a:t>
                      </a:r>
                      <a:r>
                        <a:rPr lang="en-US" sz="2600" baseline="0" dirty="0" smtClean="0">
                          <a:effectLst/>
                          <a:latin typeface="Arial Unicode MS" pitchFamily="34" charset="-128"/>
                          <a:ea typeface="Arial Unicode MS" pitchFamily="34" charset="-128"/>
                          <a:cs typeface="Arial Unicode MS" pitchFamily="34" charset="-128"/>
                        </a:rPr>
                        <a:t> mindset</a:t>
                      </a:r>
                      <a:endParaRPr lang="en-US" sz="2600" dirty="0">
                        <a:effectLst/>
                        <a:latin typeface="Arial Unicode MS" pitchFamily="34" charset="-128"/>
                        <a:ea typeface="Arial Unicode MS" pitchFamily="34" charset="-128"/>
                        <a:cs typeface="Arial Unicode MS" pitchFamily="34" charset="-128"/>
                      </a:endParaRPr>
                    </a:p>
                  </a:txBody>
                  <a:tcPr marL="68110" marR="68110" marT="0" marB="0">
                    <a:solidFill>
                      <a:srgbClr val="002060"/>
                    </a:solidFill>
                  </a:tcPr>
                </a:tc>
                <a:tc>
                  <a:txBody>
                    <a:bodyPr/>
                    <a:lstStyle/>
                    <a:p>
                      <a:pPr marL="457200">
                        <a:lnSpc>
                          <a:spcPct val="115000"/>
                        </a:lnSpc>
                        <a:spcAft>
                          <a:spcPts val="0"/>
                        </a:spcAft>
                      </a:pPr>
                      <a:r>
                        <a:rPr lang="en-US" sz="2600" dirty="0" smtClean="0">
                          <a:effectLst/>
                          <a:latin typeface="Arial Unicode MS" pitchFamily="34" charset="-128"/>
                          <a:ea typeface="Arial Unicode MS" pitchFamily="34" charset="-128"/>
                          <a:cs typeface="Arial Unicode MS" pitchFamily="34" charset="-128"/>
                        </a:rPr>
                        <a:t>The</a:t>
                      </a:r>
                      <a:r>
                        <a:rPr lang="en-US" sz="2600" baseline="0" dirty="0" smtClean="0">
                          <a:effectLst/>
                          <a:latin typeface="Arial Unicode MS" pitchFamily="34" charset="-128"/>
                          <a:ea typeface="Arial Unicode MS" pitchFamily="34" charset="-128"/>
                          <a:cs typeface="Arial Unicode MS" pitchFamily="34" charset="-128"/>
                        </a:rPr>
                        <a:t> Swedish </a:t>
                      </a:r>
                      <a:r>
                        <a:rPr lang="en-US" sz="2600" dirty="0" smtClean="0">
                          <a:effectLst/>
                          <a:latin typeface="Arial Unicode MS" pitchFamily="34" charset="-128"/>
                          <a:ea typeface="Arial Unicode MS" pitchFamily="34" charset="-128"/>
                          <a:cs typeface="Arial Unicode MS" pitchFamily="34" charset="-128"/>
                        </a:rPr>
                        <a:t>Vision </a:t>
                      </a:r>
                      <a:r>
                        <a:rPr lang="en-US" sz="2600" dirty="0">
                          <a:effectLst/>
                          <a:latin typeface="Arial Unicode MS" pitchFamily="34" charset="-128"/>
                          <a:ea typeface="Arial Unicode MS" pitchFamily="34" charset="-128"/>
                          <a:cs typeface="Arial Unicode MS" pitchFamily="34" charset="-128"/>
                        </a:rPr>
                        <a:t>Zero</a:t>
                      </a:r>
                    </a:p>
                  </a:txBody>
                  <a:tcPr marL="68110" marR="68110" marT="0" marB="0">
                    <a:solidFill>
                      <a:srgbClr val="002060"/>
                    </a:solidFill>
                  </a:tcPr>
                </a:tc>
              </a:tr>
              <a:tr h="1135814">
                <a:tc>
                  <a:txBody>
                    <a:bodyPr/>
                    <a:lstStyle/>
                    <a:p>
                      <a:pPr marL="457200">
                        <a:lnSpc>
                          <a:spcPct val="115000"/>
                        </a:lnSpc>
                        <a:spcAft>
                          <a:spcPts val="0"/>
                        </a:spcAft>
                      </a:pPr>
                      <a:r>
                        <a:rPr lang="th-TH" sz="2400" dirty="0" smtClean="0">
                          <a:effectLst/>
                          <a:latin typeface="Arial Unicode MS" pitchFamily="34" charset="-128"/>
                          <a:ea typeface="Arial Unicode MS" pitchFamily="34" charset="-128"/>
                          <a:cs typeface="Arial Unicode MS" pitchFamily="34" charset="-128"/>
                        </a:rPr>
                        <a:t>อะไรคือสาเหตุของปัญหา</a:t>
                      </a:r>
                      <a:endParaRPr lang="en-US" sz="2400" dirty="0">
                        <a:effectLst/>
                        <a:latin typeface="Arial Unicode MS" pitchFamily="34" charset="-128"/>
                        <a:ea typeface="Arial Unicode MS" pitchFamily="34" charset="-128"/>
                        <a:cs typeface="Arial Unicode MS" pitchFamily="34" charset="-128"/>
                      </a:endParaRPr>
                    </a:p>
                  </a:txBody>
                  <a:tcPr marL="68110" marR="68110" marT="0" marB="0">
                    <a:solidFill>
                      <a:srgbClr val="002060"/>
                    </a:solidFill>
                  </a:tcPr>
                </a:tc>
                <a:tc>
                  <a:txBody>
                    <a:bodyPr/>
                    <a:lstStyle/>
                    <a:p>
                      <a:pPr marL="457200">
                        <a:lnSpc>
                          <a:spcPct val="115000"/>
                        </a:lnSpc>
                        <a:spcAft>
                          <a:spcPts val="0"/>
                        </a:spcAft>
                      </a:pPr>
                      <a:r>
                        <a:rPr lang="th-TH" sz="2400" b="1" dirty="0" smtClean="0">
                          <a:solidFill>
                            <a:srgbClr val="002060"/>
                          </a:solidFill>
                          <a:effectLst/>
                          <a:latin typeface="Arial Unicode MS" pitchFamily="34" charset="-128"/>
                          <a:ea typeface="Arial Unicode MS" pitchFamily="34" charset="-128"/>
                          <a:cs typeface="Arial Unicode MS" pitchFamily="34" charset="-128"/>
                        </a:rPr>
                        <a:t>มันเป็นเรื่องของเคราะห์</a:t>
                      </a:r>
                      <a:r>
                        <a:rPr lang="th-TH" sz="2400" b="1" baseline="0" dirty="0" smtClean="0">
                          <a:solidFill>
                            <a:srgbClr val="002060"/>
                          </a:solidFill>
                          <a:effectLst/>
                          <a:latin typeface="Arial Unicode MS" pitchFamily="34" charset="-128"/>
                          <a:ea typeface="Arial Unicode MS" pitchFamily="34" charset="-128"/>
                          <a:cs typeface="Arial Unicode MS" pitchFamily="34" charset="-128"/>
                        </a:rPr>
                        <a:t> กรรม</a:t>
                      </a:r>
                      <a:endParaRPr lang="en-US" sz="2400" b="1" dirty="0">
                        <a:solidFill>
                          <a:srgbClr val="002060"/>
                        </a:solidFill>
                        <a:effectLst/>
                        <a:latin typeface="Arial Unicode MS" pitchFamily="34" charset="-128"/>
                        <a:ea typeface="Arial Unicode MS" pitchFamily="34" charset="-128"/>
                        <a:cs typeface="Arial Unicode MS" pitchFamily="34" charset="-128"/>
                      </a:endParaRPr>
                    </a:p>
                  </a:txBody>
                  <a:tcPr marL="68110" marR="68110" marT="0" marB="0"/>
                </a:tc>
                <a:tc>
                  <a:txBody>
                    <a:bodyPr/>
                    <a:lstStyle/>
                    <a:p>
                      <a:pPr marL="457200">
                        <a:lnSpc>
                          <a:spcPct val="115000"/>
                        </a:lnSpc>
                        <a:spcAft>
                          <a:spcPts val="0"/>
                        </a:spcAft>
                      </a:pPr>
                      <a:r>
                        <a:rPr lang="th-TH" sz="2400" b="1" dirty="0" smtClean="0">
                          <a:solidFill>
                            <a:srgbClr val="002060"/>
                          </a:solidFill>
                          <a:effectLst/>
                          <a:latin typeface="Arial Unicode MS" pitchFamily="34" charset="-128"/>
                          <a:ea typeface="Arial Unicode MS" pitchFamily="34" charset="-128"/>
                          <a:cs typeface="Arial Unicode MS" pitchFamily="34" charset="-128"/>
                        </a:rPr>
                        <a:t>ทุกเหตุที่เกิดขึ้นล้วนป้องกันได้</a:t>
                      </a:r>
                      <a:endParaRPr lang="en-US" sz="2400" b="1" dirty="0">
                        <a:solidFill>
                          <a:srgbClr val="002060"/>
                        </a:solidFill>
                        <a:effectLst/>
                        <a:latin typeface="Arial Unicode MS" pitchFamily="34" charset="-128"/>
                        <a:ea typeface="Arial Unicode MS" pitchFamily="34" charset="-128"/>
                        <a:cs typeface="Arial Unicode MS" pitchFamily="34" charset="-128"/>
                      </a:endParaRPr>
                    </a:p>
                  </a:txBody>
                  <a:tcPr marL="68110" marR="68110" marT="0" marB="0"/>
                </a:tc>
              </a:tr>
              <a:tr h="955654">
                <a:tc>
                  <a:txBody>
                    <a:bodyPr/>
                    <a:lstStyle/>
                    <a:p>
                      <a:pPr marL="457200">
                        <a:lnSpc>
                          <a:spcPct val="115000"/>
                        </a:lnSpc>
                        <a:spcAft>
                          <a:spcPts val="0"/>
                        </a:spcAft>
                      </a:pPr>
                      <a:r>
                        <a:rPr lang="th-TH" sz="2400" dirty="0" smtClean="0">
                          <a:effectLst/>
                          <a:latin typeface="Arial Unicode MS" pitchFamily="34" charset="-128"/>
                          <a:ea typeface="Arial Unicode MS" pitchFamily="34" charset="-128"/>
                          <a:cs typeface="Arial Unicode MS" pitchFamily="34" charset="-128"/>
                        </a:rPr>
                        <a:t>ปัจจัยที่ทำให้เกิดเหตุ</a:t>
                      </a:r>
                      <a:endParaRPr lang="en-US" sz="2400" dirty="0">
                        <a:effectLst/>
                        <a:latin typeface="Arial Unicode MS" pitchFamily="34" charset="-128"/>
                        <a:ea typeface="Arial Unicode MS" pitchFamily="34" charset="-128"/>
                        <a:cs typeface="Arial Unicode MS" pitchFamily="34" charset="-128"/>
                      </a:endParaRPr>
                    </a:p>
                  </a:txBody>
                  <a:tcPr marL="68110" marR="68110" marT="0" marB="0">
                    <a:solidFill>
                      <a:srgbClr val="002060"/>
                    </a:solidFill>
                  </a:tcPr>
                </a:tc>
                <a:tc>
                  <a:txBody>
                    <a:bodyPr/>
                    <a:lstStyle/>
                    <a:p>
                      <a:pPr marL="457200">
                        <a:lnSpc>
                          <a:spcPct val="115000"/>
                        </a:lnSpc>
                        <a:spcAft>
                          <a:spcPts val="0"/>
                        </a:spcAft>
                      </a:pPr>
                      <a:r>
                        <a:rPr lang="th-TH" sz="2400" b="1" dirty="0" smtClean="0">
                          <a:solidFill>
                            <a:srgbClr val="002060"/>
                          </a:solidFill>
                          <a:effectLst/>
                          <a:latin typeface="Arial Unicode MS" pitchFamily="34" charset="-128"/>
                          <a:ea typeface="Arial Unicode MS" pitchFamily="34" charset="-128"/>
                          <a:cs typeface="Arial Unicode MS" pitchFamily="34" charset="-128"/>
                        </a:rPr>
                        <a:t>มันเป็นความผิดพลาดของคน</a:t>
                      </a:r>
                      <a:endParaRPr lang="en-US" sz="2400" b="1" dirty="0">
                        <a:solidFill>
                          <a:srgbClr val="002060"/>
                        </a:solidFill>
                        <a:effectLst/>
                        <a:latin typeface="Arial Unicode MS" pitchFamily="34" charset="-128"/>
                        <a:ea typeface="Arial Unicode MS" pitchFamily="34" charset="-128"/>
                        <a:cs typeface="Arial Unicode MS" pitchFamily="34" charset="-128"/>
                      </a:endParaRPr>
                    </a:p>
                  </a:txBody>
                  <a:tcPr marL="68110" marR="68110" marT="0" marB="0"/>
                </a:tc>
                <a:tc>
                  <a:txBody>
                    <a:bodyPr/>
                    <a:lstStyle/>
                    <a:p>
                      <a:pPr marL="457200">
                        <a:lnSpc>
                          <a:spcPct val="115000"/>
                        </a:lnSpc>
                        <a:spcAft>
                          <a:spcPts val="0"/>
                        </a:spcAft>
                      </a:pPr>
                      <a:r>
                        <a:rPr lang="th-TH" sz="2400" b="1" dirty="0" smtClean="0">
                          <a:solidFill>
                            <a:srgbClr val="002060"/>
                          </a:solidFill>
                          <a:effectLst/>
                          <a:latin typeface="Arial Unicode MS" pitchFamily="34" charset="-128"/>
                          <a:ea typeface="Arial Unicode MS" pitchFamily="34" charset="-128"/>
                          <a:cs typeface="Arial Unicode MS" pitchFamily="34" charset="-128"/>
                        </a:rPr>
                        <a:t>มันเป็นปัญหาของระบบ</a:t>
                      </a:r>
                      <a:endParaRPr lang="en-US" sz="2400" b="1" dirty="0">
                        <a:solidFill>
                          <a:srgbClr val="002060"/>
                        </a:solidFill>
                        <a:effectLst/>
                        <a:latin typeface="Arial Unicode MS" pitchFamily="34" charset="-128"/>
                        <a:ea typeface="Arial Unicode MS" pitchFamily="34" charset="-128"/>
                        <a:cs typeface="Arial Unicode MS" pitchFamily="34" charset="-128"/>
                      </a:endParaRPr>
                    </a:p>
                  </a:txBody>
                  <a:tcPr marL="68110" marR="68110" marT="0" marB="0"/>
                </a:tc>
              </a:tr>
              <a:tr h="1135814">
                <a:tc>
                  <a:txBody>
                    <a:bodyPr/>
                    <a:lstStyle/>
                    <a:p>
                      <a:pPr marL="457200">
                        <a:lnSpc>
                          <a:spcPct val="115000"/>
                        </a:lnSpc>
                        <a:spcAft>
                          <a:spcPts val="0"/>
                        </a:spcAft>
                      </a:pPr>
                      <a:r>
                        <a:rPr lang="th-TH" sz="2400" dirty="0" smtClean="0">
                          <a:effectLst/>
                          <a:latin typeface="Arial Unicode MS" pitchFamily="34" charset="-128"/>
                          <a:ea typeface="Arial Unicode MS" pitchFamily="34" charset="-128"/>
                          <a:cs typeface="Arial Unicode MS" pitchFamily="34" charset="-128"/>
                        </a:rPr>
                        <a:t>ใครต้องรับผิดชอบ</a:t>
                      </a:r>
                      <a:endParaRPr lang="en-US" sz="2400" dirty="0">
                        <a:effectLst/>
                        <a:latin typeface="Arial Unicode MS" pitchFamily="34" charset="-128"/>
                        <a:ea typeface="Arial Unicode MS" pitchFamily="34" charset="-128"/>
                        <a:cs typeface="Arial Unicode MS" pitchFamily="34" charset="-128"/>
                      </a:endParaRPr>
                    </a:p>
                  </a:txBody>
                  <a:tcPr marL="68110" marR="68110" marT="0" marB="0">
                    <a:solidFill>
                      <a:srgbClr val="002060"/>
                    </a:solidFill>
                  </a:tcPr>
                </a:tc>
                <a:tc>
                  <a:txBody>
                    <a:bodyPr/>
                    <a:lstStyle/>
                    <a:p>
                      <a:pPr marL="457200">
                        <a:lnSpc>
                          <a:spcPct val="115000"/>
                        </a:lnSpc>
                        <a:spcAft>
                          <a:spcPts val="0"/>
                        </a:spcAft>
                      </a:pPr>
                      <a:r>
                        <a:rPr lang="th-TH" sz="2400" b="1" dirty="0" smtClean="0">
                          <a:solidFill>
                            <a:srgbClr val="002060"/>
                          </a:solidFill>
                          <a:effectLst/>
                          <a:latin typeface="Arial Unicode MS" pitchFamily="34" charset="-128"/>
                          <a:ea typeface="Arial Unicode MS" pitchFamily="34" charset="-128"/>
                          <a:cs typeface="Arial Unicode MS" pitchFamily="34" charset="-128"/>
                        </a:rPr>
                        <a:t>คนที่ก่อเหตุ</a:t>
                      </a:r>
                      <a:endParaRPr lang="en-US" sz="2400" b="1" dirty="0">
                        <a:solidFill>
                          <a:srgbClr val="002060"/>
                        </a:solidFill>
                        <a:effectLst/>
                        <a:latin typeface="Arial Unicode MS" pitchFamily="34" charset="-128"/>
                        <a:ea typeface="Arial Unicode MS" pitchFamily="34" charset="-128"/>
                        <a:cs typeface="Arial Unicode MS" pitchFamily="34" charset="-128"/>
                      </a:endParaRPr>
                    </a:p>
                  </a:txBody>
                  <a:tcPr marL="68110" marR="68110" marT="0" marB="0"/>
                </a:tc>
                <a:tc>
                  <a:txBody>
                    <a:bodyPr/>
                    <a:lstStyle/>
                    <a:p>
                      <a:pPr marL="457200">
                        <a:lnSpc>
                          <a:spcPct val="115000"/>
                        </a:lnSpc>
                        <a:spcAft>
                          <a:spcPts val="0"/>
                        </a:spcAft>
                      </a:pPr>
                      <a:r>
                        <a:rPr lang="th-TH" sz="2400" b="1" dirty="0" smtClean="0">
                          <a:solidFill>
                            <a:srgbClr val="002060"/>
                          </a:solidFill>
                          <a:effectLst/>
                          <a:latin typeface="Arial Unicode MS" pitchFamily="34" charset="-128"/>
                          <a:ea typeface="Arial Unicode MS" pitchFamily="34" charset="-128"/>
                          <a:cs typeface="Arial Unicode MS" pitchFamily="34" charset="-128"/>
                        </a:rPr>
                        <a:t>ผู้รับผิดชอบทุกส่วนที่เกี่ยวข้อง</a:t>
                      </a:r>
                      <a:endParaRPr lang="en-US" sz="2400" b="1" dirty="0">
                        <a:solidFill>
                          <a:srgbClr val="002060"/>
                        </a:solidFill>
                        <a:effectLst/>
                        <a:latin typeface="Arial Unicode MS" pitchFamily="34" charset="-128"/>
                        <a:ea typeface="Arial Unicode MS" pitchFamily="34" charset="-128"/>
                        <a:cs typeface="Arial Unicode MS" pitchFamily="34" charset="-128"/>
                      </a:endParaRPr>
                    </a:p>
                  </a:txBody>
                  <a:tcPr marL="68110" marR="68110" marT="0" marB="0"/>
                </a:tc>
              </a:tr>
              <a:tr h="1524010">
                <a:tc>
                  <a:txBody>
                    <a:bodyPr/>
                    <a:lstStyle/>
                    <a:p>
                      <a:pPr marL="457200">
                        <a:lnSpc>
                          <a:spcPct val="115000"/>
                        </a:lnSpc>
                        <a:spcAft>
                          <a:spcPts val="0"/>
                        </a:spcAft>
                      </a:pPr>
                      <a:r>
                        <a:rPr lang="th-TH" sz="2400" dirty="0" smtClean="0">
                          <a:effectLst/>
                          <a:latin typeface="Arial Unicode MS" pitchFamily="34" charset="-128"/>
                          <a:ea typeface="Arial Unicode MS" pitchFamily="34" charset="-128"/>
                          <a:cs typeface="Arial Unicode MS" pitchFamily="34" charset="-128"/>
                        </a:rPr>
                        <a:t>คนในสังคมมีบทบาทอย่างไร</a:t>
                      </a:r>
                      <a:endParaRPr lang="en-US" sz="2400" dirty="0">
                        <a:effectLst/>
                        <a:latin typeface="Arial Unicode MS" pitchFamily="34" charset="-128"/>
                        <a:ea typeface="Arial Unicode MS" pitchFamily="34" charset="-128"/>
                        <a:cs typeface="Arial Unicode MS" pitchFamily="34" charset="-128"/>
                      </a:endParaRPr>
                    </a:p>
                  </a:txBody>
                  <a:tcPr marL="68110" marR="68110" marT="0" marB="0">
                    <a:solidFill>
                      <a:srgbClr val="002060"/>
                    </a:solidFill>
                  </a:tcPr>
                </a:tc>
                <a:tc>
                  <a:txBody>
                    <a:bodyPr/>
                    <a:lstStyle/>
                    <a:p>
                      <a:pPr marL="457200">
                        <a:lnSpc>
                          <a:spcPct val="115000"/>
                        </a:lnSpc>
                        <a:spcAft>
                          <a:spcPts val="0"/>
                        </a:spcAft>
                      </a:pPr>
                      <a:r>
                        <a:rPr lang="th-TH" sz="2400" b="1" dirty="0" smtClean="0">
                          <a:solidFill>
                            <a:srgbClr val="002060"/>
                          </a:solidFill>
                          <a:effectLst/>
                          <a:latin typeface="Arial Unicode MS" pitchFamily="34" charset="-128"/>
                          <a:ea typeface="Arial Unicode MS" pitchFamily="34" charset="-128"/>
                          <a:cs typeface="Arial Unicode MS" pitchFamily="34" charset="-128"/>
                        </a:rPr>
                        <a:t>ทำอะไรไม่ได้หรอก</a:t>
                      </a:r>
                      <a:r>
                        <a:rPr lang="th-TH" sz="2400" b="1" baseline="0" dirty="0" smtClean="0">
                          <a:solidFill>
                            <a:srgbClr val="002060"/>
                          </a:solidFill>
                          <a:effectLst/>
                          <a:latin typeface="Arial Unicode MS" pitchFamily="34" charset="-128"/>
                          <a:ea typeface="Arial Unicode MS" pitchFamily="34" charset="-128"/>
                          <a:cs typeface="Arial Unicode MS" pitchFamily="34" charset="-128"/>
                        </a:rPr>
                        <a:t> เป็นเรื่องของผู้บริหาร</a:t>
                      </a:r>
                      <a:endParaRPr lang="en-US" sz="2400" b="1" dirty="0">
                        <a:solidFill>
                          <a:srgbClr val="002060"/>
                        </a:solidFill>
                        <a:effectLst/>
                        <a:latin typeface="Arial Unicode MS" pitchFamily="34" charset="-128"/>
                        <a:ea typeface="Arial Unicode MS" pitchFamily="34" charset="-128"/>
                        <a:cs typeface="Arial Unicode MS" pitchFamily="34" charset="-128"/>
                      </a:endParaRPr>
                    </a:p>
                  </a:txBody>
                  <a:tcPr marL="68110" marR="68110" marT="0" marB="0"/>
                </a:tc>
                <a:tc>
                  <a:txBody>
                    <a:bodyPr/>
                    <a:lstStyle/>
                    <a:p>
                      <a:pPr marL="457200">
                        <a:lnSpc>
                          <a:spcPct val="115000"/>
                        </a:lnSpc>
                        <a:spcAft>
                          <a:spcPts val="0"/>
                        </a:spcAft>
                      </a:pPr>
                      <a:r>
                        <a:rPr lang="th-TH" sz="2400" b="1" dirty="0" smtClean="0">
                          <a:solidFill>
                            <a:srgbClr val="002060"/>
                          </a:solidFill>
                          <a:effectLst/>
                          <a:latin typeface="Arial Unicode MS" pitchFamily="34" charset="-128"/>
                          <a:ea typeface="Arial Unicode MS" pitchFamily="34" charset="-128"/>
                          <a:cs typeface="Arial Unicode MS" pitchFamily="34" charset="-128"/>
                        </a:rPr>
                        <a:t>เป็นประเด็นที่สังคมต้องตระหนัก</a:t>
                      </a:r>
                      <a:r>
                        <a:rPr lang="th-TH" sz="2400" b="1" baseline="0" dirty="0" smtClean="0">
                          <a:solidFill>
                            <a:srgbClr val="002060"/>
                          </a:solidFill>
                          <a:effectLst/>
                          <a:latin typeface="Arial Unicode MS" pitchFamily="34" charset="-128"/>
                          <a:ea typeface="Arial Unicode MS" pitchFamily="34" charset="-128"/>
                          <a:cs typeface="Arial Unicode MS" pitchFamily="34" charset="-128"/>
                        </a:rPr>
                        <a:t> รับรู้ และร่วมแก้ไข</a:t>
                      </a:r>
                      <a:endParaRPr lang="en-US" sz="2400" b="1" dirty="0">
                        <a:solidFill>
                          <a:srgbClr val="002060"/>
                        </a:solidFill>
                        <a:effectLst/>
                        <a:latin typeface="Arial Unicode MS" pitchFamily="34" charset="-128"/>
                        <a:ea typeface="Arial Unicode MS" pitchFamily="34" charset="-128"/>
                        <a:cs typeface="Arial Unicode MS" pitchFamily="34" charset="-128"/>
                      </a:endParaRPr>
                    </a:p>
                  </a:txBody>
                  <a:tcPr marL="68110" marR="68110" marT="0" marB="0"/>
                </a:tc>
              </a:tr>
              <a:tr h="839594">
                <a:tc>
                  <a:txBody>
                    <a:bodyPr/>
                    <a:lstStyle/>
                    <a:p>
                      <a:pPr marL="457200">
                        <a:lnSpc>
                          <a:spcPct val="115000"/>
                        </a:lnSpc>
                        <a:spcAft>
                          <a:spcPts val="0"/>
                        </a:spcAft>
                      </a:pPr>
                      <a:r>
                        <a:rPr lang="th-TH" sz="2400" dirty="0" smtClean="0">
                          <a:effectLst/>
                          <a:latin typeface="Arial Unicode MS" pitchFamily="34" charset="-128"/>
                          <a:ea typeface="Arial Unicode MS" pitchFamily="34" charset="-128"/>
                          <a:cs typeface="Arial Unicode MS" pitchFamily="34" charset="-128"/>
                        </a:rPr>
                        <a:t>เป้าหมายคืออะไร</a:t>
                      </a:r>
                      <a:endParaRPr lang="en-US" sz="2400" dirty="0">
                        <a:effectLst/>
                        <a:latin typeface="Arial Unicode MS" pitchFamily="34" charset="-128"/>
                        <a:ea typeface="Arial Unicode MS" pitchFamily="34" charset="-128"/>
                        <a:cs typeface="Arial Unicode MS" pitchFamily="34" charset="-128"/>
                      </a:endParaRPr>
                    </a:p>
                  </a:txBody>
                  <a:tcPr marL="68110" marR="68110" marT="0" marB="0">
                    <a:solidFill>
                      <a:srgbClr val="002060"/>
                    </a:solidFill>
                  </a:tcPr>
                </a:tc>
                <a:tc>
                  <a:txBody>
                    <a:bodyPr/>
                    <a:lstStyle/>
                    <a:p>
                      <a:pPr marL="457200">
                        <a:lnSpc>
                          <a:spcPct val="115000"/>
                        </a:lnSpc>
                        <a:spcAft>
                          <a:spcPts val="0"/>
                        </a:spcAft>
                      </a:pPr>
                      <a:r>
                        <a:rPr lang="th-TH" sz="2400" b="1" dirty="0" smtClean="0">
                          <a:solidFill>
                            <a:srgbClr val="002060"/>
                          </a:solidFill>
                          <a:effectLst/>
                          <a:latin typeface="Arial Unicode MS" pitchFamily="34" charset="-128"/>
                          <a:ea typeface="Arial Unicode MS" pitchFamily="34" charset="-128"/>
                          <a:cs typeface="Arial Unicode MS" pitchFamily="34" charset="-128"/>
                        </a:rPr>
                        <a:t>ลดตายได้ก็พอใจแล้ว</a:t>
                      </a:r>
                      <a:endParaRPr lang="en-US" sz="2400" b="1" dirty="0">
                        <a:solidFill>
                          <a:srgbClr val="002060"/>
                        </a:solidFill>
                        <a:effectLst/>
                        <a:latin typeface="Arial Unicode MS" pitchFamily="34" charset="-128"/>
                        <a:ea typeface="Arial Unicode MS" pitchFamily="34" charset="-128"/>
                        <a:cs typeface="Arial Unicode MS" pitchFamily="34" charset="-128"/>
                      </a:endParaRPr>
                    </a:p>
                  </a:txBody>
                  <a:tcPr marL="68110" marR="68110" marT="0" marB="0"/>
                </a:tc>
                <a:tc>
                  <a:txBody>
                    <a:bodyPr/>
                    <a:lstStyle/>
                    <a:p>
                      <a:pPr marL="457200">
                        <a:lnSpc>
                          <a:spcPct val="115000"/>
                        </a:lnSpc>
                        <a:spcAft>
                          <a:spcPts val="0"/>
                        </a:spcAft>
                      </a:pPr>
                      <a:r>
                        <a:rPr lang="th-TH" sz="2400" b="1" dirty="0" smtClean="0">
                          <a:solidFill>
                            <a:srgbClr val="002060"/>
                          </a:solidFill>
                          <a:effectLst/>
                          <a:latin typeface="Arial Unicode MS" pitchFamily="34" charset="-128"/>
                          <a:ea typeface="Arial Unicode MS" pitchFamily="34" charset="-128"/>
                          <a:cs typeface="Arial Unicode MS" pitchFamily="34" charset="-128"/>
                        </a:rPr>
                        <a:t>ต้องจัดการจนไม่ให้เหลือ</a:t>
                      </a:r>
                      <a:endParaRPr lang="en-US" sz="2400" b="1" dirty="0">
                        <a:solidFill>
                          <a:srgbClr val="002060"/>
                        </a:solidFill>
                        <a:effectLst/>
                        <a:latin typeface="Arial Unicode MS" pitchFamily="34" charset="-128"/>
                        <a:ea typeface="Arial Unicode MS" pitchFamily="34" charset="-128"/>
                        <a:cs typeface="Arial Unicode MS" pitchFamily="34" charset="-128"/>
                      </a:endParaRPr>
                    </a:p>
                  </a:txBody>
                  <a:tcPr marL="68110" marR="68110" marT="0" marB="0"/>
                </a:tc>
              </a:tr>
            </a:tbl>
          </a:graphicData>
        </a:graphic>
      </p:graphicFrame>
    </p:spTree>
    <p:extLst>
      <p:ext uri="{BB962C8B-B14F-4D97-AF65-F5344CB8AC3E}">
        <p14:creationId xmlns:p14="http://schemas.microsoft.com/office/powerpoint/2010/main" val="228892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2738" y="-1"/>
            <a:ext cx="5292890" cy="6865417"/>
          </a:xfrm>
        </p:spPr>
      </p:pic>
    </p:spTree>
    <p:extLst>
      <p:ext uri="{BB962C8B-B14F-4D97-AF65-F5344CB8AC3E}">
        <p14:creationId xmlns:p14="http://schemas.microsoft.com/office/powerpoint/2010/main" val="2056338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a:blip r:embed="rId2"/>
          <a:stretch>
            <a:fillRect/>
          </a:stretch>
        </p:blipFill>
        <p:spPr>
          <a:xfrm>
            <a:off x="430170" y="-1"/>
            <a:ext cx="11740587" cy="6369269"/>
          </a:xfrm>
          <a:prstGeom prst="rect">
            <a:avLst/>
          </a:prstGeom>
        </p:spPr>
      </p:pic>
    </p:spTree>
    <p:extLst>
      <p:ext uri="{BB962C8B-B14F-4D97-AF65-F5344CB8AC3E}">
        <p14:creationId xmlns:p14="http://schemas.microsoft.com/office/powerpoint/2010/main" val="1994926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rotWithShape="1">
          <a:blip r:embed="rId2"/>
          <a:srcRect l="10558" r="9247"/>
          <a:stretch/>
        </p:blipFill>
        <p:spPr>
          <a:xfrm>
            <a:off x="838200" y="126124"/>
            <a:ext cx="10137228" cy="6857624"/>
          </a:xfrm>
          <a:prstGeom prst="rect">
            <a:avLst/>
          </a:prstGeom>
        </p:spPr>
      </p:pic>
    </p:spTree>
    <p:extLst>
      <p:ext uri="{BB962C8B-B14F-4D97-AF65-F5344CB8AC3E}">
        <p14:creationId xmlns:p14="http://schemas.microsoft.com/office/powerpoint/2010/main" val="755751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4951" y="0"/>
            <a:ext cx="6847518" cy="6847518"/>
          </a:xfrm>
        </p:spPr>
      </p:pic>
    </p:spTree>
    <p:extLst>
      <p:ext uri="{BB962C8B-B14F-4D97-AF65-F5344CB8AC3E}">
        <p14:creationId xmlns:p14="http://schemas.microsoft.com/office/powerpoint/2010/main" val="4278433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79" y="0"/>
            <a:ext cx="11815892" cy="6858000"/>
          </a:xfrm>
        </p:spPr>
      </p:pic>
    </p:spTree>
    <p:extLst>
      <p:ext uri="{BB962C8B-B14F-4D97-AF65-F5344CB8AC3E}">
        <p14:creationId xmlns:p14="http://schemas.microsoft.com/office/powerpoint/2010/main" val="3181020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endParaRPr lang="th-TH"/>
          </a:p>
        </p:txBody>
      </p:sp>
      <p:pic>
        <p:nvPicPr>
          <p:cNvPr id="4" name="ตัวแทนเนื้อหา 3"/>
          <p:cNvPicPr>
            <a:picLocks noChangeAspect="1"/>
          </p:cNvPicPr>
          <p:nvPr/>
        </p:nvPicPr>
        <p:blipFill rotWithShape="1">
          <a:blip r:embed="rId2"/>
          <a:srcRect t="9996" r="67139" b="16746"/>
          <a:stretch/>
        </p:blipFill>
        <p:spPr>
          <a:xfrm>
            <a:off x="4132757" y="23245"/>
            <a:ext cx="3926485" cy="6834755"/>
          </a:xfrm>
          <a:prstGeom prst="rect">
            <a:avLst/>
          </a:prstGeom>
        </p:spPr>
      </p:pic>
      <p:pic>
        <p:nvPicPr>
          <p:cNvPr id="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6250" t="11411" r="34375" b="3647"/>
          <a:stretch/>
        </p:blipFill>
        <p:spPr bwMode="auto">
          <a:xfrm>
            <a:off x="0" y="23245"/>
            <a:ext cx="4449174" cy="683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รูปภาพ 2"/>
          <p:cNvPicPr>
            <a:picLocks noChangeAspect="1"/>
          </p:cNvPicPr>
          <p:nvPr/>
        </p:nvPicPr>
        <p:blipFill rotWithShape="1">
          <a:blip r:embed="rId4" cstate="print">
            <a:extLst>
              <a:ext uri="{28A0092B-C50C-407E-A947-70E740481C1C}">
                <a14:useLocalDpi xmlns:a14="http://schemas.microsoft.com/office/drawing/2010/main" val="0"/>
              </a:ext>
            </a:extLst>
          </a:blip>
          <a:srcRect l="11642" t="10889" r="9460"/>
          <a:stretch/>
        </p:blipFill>
        <p:spPr>
          <a:xfrm>
            <a:off x="8170648" y="-1"/>
            <a:ext cx="4021352" cy="6424551"/>
          </a:xfrm>
          <a:prstGeom prst="rect">
            <a:avLst/>
          </a:prstGeom>
        </p:spPr>
      </p:pic>
    </p:spTree>
    <p:extLst>
      <p:ext uri="{BB962C8B-B14F-4D97-AF65-F5344CB8AC3E}">
        <p14:creationId xmlns:p14="http://schemas.microsoft.com/office/powerpoint/2010/main" val="107781702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3852</TotalTime>
  <Words>1234</Words>
  <Application>Microsoft Office PowerPoint</Application>
  <PresentationFormat>แบบจอกว้าง</PresentationFormat>
  <Paragraphs>250</Paragraphs>
  <Slides>42</Slides>
  <Notes>0</Notes>
  <HiddenSlides>1</HiddenSlides>
  <MMClips>0</MMClips>
  <ScaleCrop>false</ScaleCrop>
  <HeadingPairs>
    <vt:vector size="6" baseType="variant">
      <vt:variant>
        <vt:lpstr>ฟอนต์ที่ถูกใช้</vt:lpstr>
      </vt:variant>
      <vt:variant>
        <vt:i4>6</vt:i4>
      </vt:variant>
      <vt:variant>
        <vt:lpstr>ธีม</vt:lpstr>
      </vt:variant>
      <vt:variant>
        <vt:i4>1</vt:i4>
      </vt:variant>
      <vt:variant>
        <vt:lpstr>ชื่อเรื่องสไลด์</vt:lpstr>
      </vt:variant>
      <vt:variant>
        <vt:i4>42</vt:i4>
      </vt:variant>
    </vt:vector>
  </HeadingPairs>
  <TitlesOfParts>
    <vt:vector size="49" baseType="lpstr">
      <vt:lpstr>Arial Unicode MS</vt:lpstr>
      <vt:lpstr>Angsana New</vt:lpstr>
      <vt:lpstr>Arial</vt:lpstr>
      <vt:lpstr>Calibri</vt:lpstr>
      <vt:lpstr>Calibri Light</vt:lpstr>
      <vt:lpstr>Cordia New</vt:lpstr>
      <vt:lpstr>ธีมของ Office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10 จังหวัดที่มีอัตราการเสียชีวิตสูงสุด</vt:lpstr>
      <vt:lpstr>10 จังหวัดที่มีอัตราการเสียชีวิตต่ำสุด</vt:lpstr>
      <vt:lpstr>งานนำเสนอ PowerPoint</vt:lpstr>
      <vt:lpstr>จำนวนการเสียชีวิตจากอุบัติเหตุทางถนนของจังหวัดในโครงการ ศปถ อำเภอ 2554-2562</vt:lpstr>
      <vt:lpstr>งานนำเสนอ PowerPoint</vt:lpstr>
      <vt:lpstr> Key success factors </vt:lpstr>
      <vt:lpstr>เราทำอะไรได้บ้าง</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งานนำเสนอ PowerPoint</dc:title>
  <dc:creator>Windows User</dc:creator>
  <cp:lastModifiedBy>Windows User</cp:lastModifiedBy>
  <cp:revision>76</cp:revision>
  <dcterms:created xsi:type="dcterms:W3CDTF">2020-01-27T05:45:54Z</dcterms:created>
  <dcterms:modified xsi:type="dcterms:W3CDTF">2020-03-17T01:55:34Z</dcterms:modified>
</cp:coreProperties>
</file>